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4"/>
  </p:sldMasterIdLst>
  <p:notesMasterIdLst>
    <p:notesMasterId r:id="rId17"/>
  </p:notesMasterIdLst>
  <p:sldIdLst>
    <p:sldId id="3881" r:id="rId5"/>
    <p:sldId id="298" r:id="rId6"/>
    <p:sldId id="280" r:id="rId7"/>
    <p:sldId id="290" r:id="rId8"/>
    <p:sldId id="297" r:id="rId9"/>
    <p:sldId id="296" r:id="rId10"/>
    <p:sldId id="293" r:id="rId11"/>
    <p:sldId id="279" r:id="rId12"/>
    <p:sldId id="291" r:id="rId13"/>
    <p:sldId id="289" r:id="rId14"/>
    <p:sldId id="287" r:id="rId15"/>
    <p:sldId id="283" r:id="rId16"/>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F3F3F"/>
    <a:srgbClr val="000000"/>
    <a:srgbClr val="DE6428"/>
    <a:srgbClr val="D5007C"/>
    <a:srgbClr val="DAC2EC"/>
    <a:srgbClr val="D8BFEB"/>
    <a:srgbClr val="AE78D6"/>
    <a:srgbClr val="FF7D7D"/>
    <a:srgbClr val="6869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B723B70-DAC5-6445-BC1F-9D5343F48E0A}" v="11" dt="2025-01-08T09:54:19.862"/>
    <p1510:client id="{E58F982C-DF2C-4908-AD5B-0BC18D75CFD5}" v="188" dt="2025-01-08T11:19:46.96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91"/>
    <p:restoredTop sz="94658"/>
  </p:normalViewPr>
  <p:slideViewPr>
    <p:cSldViewPr snapToGrid="0">
      <p:cViewPr varScale="1">
        <p:scale>
          <a:sx n="120" d="100"/>
          <a:sy n="120" d="100"/>
        </p:scale>
        <p:origin x="712" y="184"/>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D355A5C1-9A5B-47E8-9049-A1FA167E0B4C}" type="datetimeFigureOut">
              <a:rPr lang="en-GB" smtClean="0"/>
              <a:t>15/01/2025</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2802B084-4A52-4F29-83B0-604185423CCB}" type="slidenum">
              <a:rPr lang="en-GB" smtClean="0"/>
              <a:t>‹#›</a:t>
            </a:fld>
            <a:endParaRPr lang="en-GB"/>
          </a:p>
        </p:txBody>
      </p:sp>
    </p:spTree>
    <p:extLst>
      <p:ext uri="{BB962C8B-B14F-4D97-AF65-F5344CB8AC3E}">
        <p14:creationId xmlns:p14="http://schemas.microsoft.com/office/powerpoint/2010/main" val="36758632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A18419-275A-84A9-42A5-0CA3CBEDD8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913FEF-034E-28AE-A40C-2B7709BFBE4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9546BF-490E-2BFA-5704-64BCBC2A47A6}"/>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32BE8EE6-BC6F-BF7B-EFAA-D10652F3400D}"/>
              </a:ext>
            </a:extLst>
          </p:cNvPr>
          <p:cNvSpPr>
            <a:spLocks noGrp="1"/>
          </p:cNvSpPr>
          <p:nvPr>
            <p:ph type="sldNum" sz="quarter" idx="10"/>
          </p:nvPr>
        </p:nvSpPr>
        <p:spPr/>
        <p:txBody>
          <a:bodyPr/>
          <a:lstStyle/>
          <a:p>
            <a:fld id="{2802B084-4A52-4F29-83B0-604185423CCB}" type="slidenum">
              <a:rPr lang="en-GB" smtClean="0"/>
              <a:t>1</a:t>
            </a:fld>
            <a:endParaRPr lang="en-GB"/>
          </a:p>
        </p:txBody>
      </p:sp>
    </p:spTree>
    <p:extLst>
      <p:ext uri="{BB962C8B-B14F-4D97-AF65-F5344CB8AC3E}">
        <p14:creationId xmlns:p14="http://schemas.microsoft.com/office/powerpoint/2010/main" val="8766387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0" i="0" u="none" strike="noStrike">
                <a:solidFill>
                  <a:srgbClr val="003232"/>
                </a:solidFill>
                <a:effectLst/>
                <a:latin typeface="Archivo"/>
              </a:rPr>
              <a:t>For charities, Payroll Giving provides an unrestricted source of regular income for the cause. </a:t>
            </a:r>
          </a:p>
          <a:p>
            <a:pPr algn="l"/>
            <a:endParaRPr lang="en-GB" b="0" i="0" u="none" strike="noStrike">
              <a:solidFill>
                <a:srgbClr val="003232"/>
              </a:solidFill>
              <a:effectLst/>
              <a:latin typeface="Archivo"/>
            </a:endParaRPr>
          </a:p>
          <a:p>
            <a:pPr algn="l"/>
            <a:r>
              <a:rPr lang="en-GB" b="0" i="0" u="none" strike="noStrike">
                <a:solidFill>
                  <a:srgbClr val="003232"/>
                </a:solidFill>
                <a:effectLst/>
                <a:latin typeface="Archivo"/>
              </a:rPr>
              <a:t>When an organisations receives donations through Payroll Giving, there is no need to apply for Gift Aid, which saves them money and time. As opposed to Gift Aid where donations can only be increased by 25% regardless of the donor’s tax bracket, Payroll Giving allows charities to receive the full tax relief. </a:t>
            </a:r>
          </a:p>
          <a:p>
            <a:pPr algn="l"/>
            <a:endParaRPr lang="en-GB" b="0" i="0" u="none" strike="noStrike">
              <a:solidFill>
                <a:srgbClr val="003232"/>
              </a:solidFill>
              <a:effectLst/>
              <a:latin typeface="Archivo"/>
            </a:endParaRPr>
          </a:p>
          <a:p>
            <a:pPr algn="l"/>
            <a:r>
              <a:rPr lang="en-GB" b="0" i="0" u="none" strike="noStrike">
                <a:solidFill>
                  <a:srgbClr val="003232"/>
                </a:solidFill>
                <a:effectLst/>
                <a:latin typeface="Archivo"/>
              </a:rPr>
              <a:t>This is particularly beneficial for donations from higher-rate taxpayers – a   45% taxpayer can see a donation’s value increase by 88% meaning £100 out of the donor’s pocket becomes £188 going to the charity.</a:t>
            </a:r>
          </a:p>
          <a:p>
            <a:pPr algn="l"/>
            <a:endParaRPr lang="en-GB" b="0" i="0" u="none" strike="noStrike">
              <a:solidFill>
                <a:srgbClr val="003232"/>
              </a:solidFill>
              <a:effectLst/>
              <a:latin typeface="Archivo"/>
            </a:endParaRPr>
          </a:p>
          <a:p>
            <a:pPr algn="l"/>
            <a:r>
              <a:rPr lang="en-GB" b="0" i="0" u="none" strike="noStrike">
                <a:solidFill>
                  <a:srgbClr val="003232"/>
                </a:solidFill>
                <a:effectLst/>
                <a:latin typeface="Archivo"/>
              </a:rPr>
              <a:t>Another key benefit when comparing to Gift Aid is that the tax relief is available at point of donation, instead of having to be claimed later. The average donation value can be higher, the average monthly donation is over £22 and notably higher for those higher-value donors, </a:t>
            </a:r>
          </a:p>
          <a:p>
            <a:pPr algn="l"/>
            <a:endParaRPr lang="en-GB" b="0" i="0" u="none" strike="noStrike">
              <a:solidFill>
                <a:srgbClr val="003232"/>
              </a:solidFill>
              <a:effectLst/>
              <a:latin typeface="Archivo"/>
            </a:endParaRPr>
          </a:p>
          <a:p>
            <a:pPr algn="l"/>
            <a:r>
              <a:rPr lang="en-GB" b="0" i="0" u="none" strike="noStrike">
                <a:solidFill>
                  <a:srgbClr val="003232"/>
                </a:solidFill>
                <a:effectLst/>
                <a:latin typeface="Archivo"/>
              </a:rPr>
              <a:t>Attrition is lower than all other forms of regular giving, meaning payroll donors are likely to continue giving. On average, payroll givers give for up to 8 years.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p>
          <a:p>
            <a:endParaRPr lang="en-US"/>
          </a:p>
        </p:txBody>
      </p:sp>
      <p:sp>
        <p:nvSpPr>
          <p:cNvPr id="4" name="Slide Number Placeholder 3"/>
          <p:cNvSpPr>
            <a:spLocks noGrp="1"/>
          </p:cNvSpPr>
          <p:nvPr>
            <p:ph type="sldNum" sz="quarter" idx="5"/>
          </p:nvPr>
        </p:nvSpPr>
        <p:spPr/>
        <p:txBody>
          <a:bodyPr/>
          <a:lstStyle/>
          <a:p>
            <a:fld id="{2802B084-4A52-4F29-83B0-604185423CCB}" type="slidenum">
              <a:rPr lang="en-GB" smtClean="0"/>
              <a:t>10</a:t>
            </a:fld>
            <a:endParaRPr lang="en-GB"/>
          </a:p>
        </p:txBody>
      </p:sp>
    </p:spTree>
    <p:extLst>
      <p:ext uri="{BB962C8B-B14F-4D97-AF65-F5344CB8AC3E}">
        <p14:creationId xmlns:p14="http://schemas.microsoft.com/office/powerpoint/2010/main" val="28245177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Charities love payroll giving!!</a:t>
            </a:r>
          </a:p>
          <a:p>
            <a:endParaRPr lang="en-GB"/>
          </a:p>
          <a:p>
            <a:pPr marL="0" indent="0">
              <a:buNone/>
            </a:pPr>
            <a:r>
              <a:rPr lang="en-GB" sz="1200">
                <a:solidFill>
                  <a:schemeClr val="tx1">
                    <a:lumMod val="65000"/>
                    <a:lumOff val="35000"/>
                  </a:schemeClr>
                </a:solidFill>
              </a:rPr>
              <a:t>MERVI SLADE </a:t>
            </a:r>
          </a:p>
          <a:p>
            <a:pPr marL="0" indent="0">
              <a:buNone/>
            </a:pPr>
            <a:r>
              <a:rPr lang="en-GB" sz="1200">
                <a:solidFill>
                  <a:schemeClr val="tx1">
                    <a:lumMod val="65000"/>
                    <a:lumOff val="35000"/>
                  </a:schemeClr>
                </a:solidFill>
              </a:rPr>
              <a:t>Product &amp; Programme Manager Payroll Giving</a:t>
            </a:r>
            <a:br>
              <a:rPr lang="en-GB" sz="1200">
                <a:solidFill>
                  <a:schemeClr val="tx1">
                    <a:lumMod val="65000"/>
                    <a:lumOff val="35000"/>
                  </a:schemeClr>
                </a:solidFill>
              </a:rPr>
            </a:br>
            <a:r>
              <a:rPr lang="en-GB" sz="1200">
                <a:solidFill>
                  <a:schemeClr val="tx1">
                    <a:lumMod val="65000"/>
                    <a:lumOff val="35000"/>
                  </a:schemeClr>
                </a:solidFill>
              </a:rPr>
              <a:t>Cancer Research UK </a:t>
            </a:r>
          </a:p>
          <a:p>
            <a:endParaRPr lang="en-GB"/>
          </a:p>
        </p:txBody>
      </p:sp>
      <p:sp>
        <p:nvSpPr>
          <p:cNvPr id="4" name="Slide Number Placeholder 3"/>
          <p:cNvSpPr>
            <a:spLocks noGrp="1"/>
          </p:cNvSpPr>
          <p:nvPr>
            <p:ph type="sldNum" sz="quarter" idx="10"/>
          </p:nvPr>
        </p:nvSpPr>
        <p:spPr/>
        <p:txBody>
          <a:bodyPr/>
          <a:lstStyle/>
          <a:p>
            <a:fld id="{2802B084-4A52-4F29-83B0-604185423CCB}" type="slidenum">
              <a:rPr lang="en-GB" smtClean="0"/>
              <a:t>11</a:t>
            </a:fld>
            <a:endParaRPr lang="en-GB"/>
          </a:p>
        </p:txBody>
      </p:sp>
    </p:spTree>
    <p:extLst>
      <p:ext uri="{BB962C8B-B14F-4D97-AF65-F5344CB8AC3E}">
        <p14:creationId xmlns:p14="http://schemas.microsoft.com/office/powerpoint/2010/main" val="6276622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802B084-4A52-4F29-83B0-604185423CCB}" type="slidenum">
              <a:rPr lang="en-GB" smtClean="0"/>
              <a:t>12</a:t>
            </a:fld>
            <a:endParaRPr lang="en-GB"/>
          </a:p>
        </p:txBody>
      </p:sp>
    </p:spTree>
    <p:extLst>
      <p:ext uri="{BB962C8B-B14F-4D97-AF65-F5344CB8AC3E}">
        <p14:creationId xmlns:p14="http://schemas.microsoft.com/office/powerpoint/2010/main" val="36586935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31813" indent="-531813">
              <a:buClr>
                <a:srgbClr val="DE6428"/>
              </a:buClr>
              <a:buFont typeface="Wingdings" panose="05000000000000000000" pitchFamily="2" charset="2"/>
              <a:buChar char="ü"/>
            </a:pPr>
            <a:r>
              <a:rPr lang="en-GB" sz="1200">
                <a:solidFill>
                  <a:schemeClr val="tx1">
                    <a:lumMod val="65000"/>
                    <a:lumOff val="35000"/>
                  </a:schemeClr>
                </a:solidFill>
              </a:rPr>
              <a:t>Family run Professional Fundraising Organisation dedicated to Payroll Giving, 30 year this year. The longest running PFO!</a:t>
            </a:r>
          </a:p>
          <a:p>
            <a:pPr marL="531813" marR="0" lvl="0" indent="-531813" algn="l" defTabSz="914400" rtl="0" eaLnBrk="1" fontAlgn="auto" latinLnBrk="0" hangingPunct="1">
              <a:lnSpc>
                <a:spcPct val="100000"/>
              </a:lnSpc>
              <a:spcBef>
                <a:spcPts val="0"/>
              </a:spcBef>
              <a:spcAft>
                <a:spcPts val="0"/>
              </a:spcAft>
              <a:buClr>
                <a:srgbClr val="DE6428"/>
              </a:buClr>
              <a:buSzTx/>
              <a:buFont typeface="Wingdings" panose="05000000000000000000" pitchFamily="2" charset="2"/>
              <a:buChar char="ü"/>
              <a:tabLst/>
              <a:defRPr/>
            </a:pPr>
            <a:r>
              <a:rPr lang="en-GB" sz="1200">
                <a:solidFill>
                  <a:schemeClr val="tx1">
                    <a:lumMod val="65000"/>
                    <a:lumOff val="35000"/>
                  </a:schemeClr>
                </a:solidFill>
              </a:rPr>
              <a:t>Based in South Yorkshire and Derbyshire, we are the only PFO to have nationwide Face to Face fundraising coverage and innovative digital campaigns</a:t>
            </a:r>
          </a:p>
          <a:p>
            <a:pPr marL="531813" indent="-531813">
              <a:buClr>
                <a:srgbClr val="DE6428"/>
              </a:buClr>
              <a:buFont typeface="Wingdings" panose="05000000000000000000" pitchFamily="2" charset="2"/>
              <a:buChar char="ü"/>
            </a:pPr>
            <a:r>
              <a:rPr lang="en-GB" sz="1200">
                <a:solidFill>
                  <a:schemeClr val="tx1">
                    <a:lumMod val="65000"/>
                    <a:lumOff val="35000"/>
                  </a:schemeClr>
                </a:solidFill>
              </a:rPr>
              <a:t>Work with all Payroll Giving Agencies to assist employers</a:t>
            </a:r>
          </a:p>
          <a:p>
            <a:pPr marL="531813" indent="-531813">
              <a:buClr>
                <a:srgbClr val="DE6428"/>
              </a:buClr>
              <a:buFont typeface="Wingdings" panose="05000000000000000000" pitchFamily="2" charset="2"/>
              <a:buChar char="ü"/>
            </a:pPr>
            <a:r>
              <a:rPr lang="en-GB" sz="1200">
                <a:solidFill>
                  <a:schemeClr val="tx1">
                    <a:lumMod val="65000"/>
                    <a:lumOff val="35000"/>
                  </a:schemeClr>
                </a:solidFill>
              </a:rPr>
              <a:t>Registered with Fundraising Regulator</a:t>
            </a:r>
          </a:p>
          <a:p>
            <a:pPr marL="531813" indent="-531813">
              <a:buClr>
                <a:srgbClr val="DE6428"/>
              </a:buClr>
              <a:buFont typeface="Wingdings" panose="05000000000000000000" pitchFamily="2" charset="2"/>
              <a:buChar char="ü"/>
            </a:pPr>
            <a:r>
              <a:rPr lang="en-GB" sz="1200">
                <a:solidFill>
                  <a:schemeClr val="tx1">
                    <a:lumMod val="65000"/>
                    <a:lumOff val="35000"/>
                  </a:schemeClr>
                </a:solidFill>
              </a:rPr>
              <a:t>Free services to employers for Payroll Giving </a:t>
            </a:r>
          </a:p>
          <a:p>
            <a:pPr marL="531813" indent="-531813">
              <a:buClr>
                <a:srgbClr val="DE6428"/>
              </a:buClr>
              <a:buFont typeface="Wingdings" panose="05000000000000000000" pitchFamily="2" charset="2"/>
              <a:buChar char="ü"/>
            </a:pPr>
            <a:r>
              <a:rPr lang="en-GB" sz="1200">
                <a:solidFill>
                  <a:schemeClr val="tx1">
                    <a:lumMod val="65000"/>
                    <a:lumOff val="35000"/>
                  </a:schemeClr>
                </a:solidFill>
              </a:rPr>
              <a:t>Funded by 120 of the UK’s top charities</a:t>
            </a:r>
          </a:p>
          <a:p>
            <a:pPr marL="531813" indent="-531813">
              <a:buClr>
                <a:srgbClr val="DE6428"/>
              </a:buClr>
              <a:buFont typeface="Wingdings" panose="05000000000000000000" pitchFamily="2" charset="2"/>
              <a:buChar char="ü"/>
            </a:pPr>
            <a:r>
              <a:rPr lang="en-GB" sz="1200">
                <a:solidFill>
                  <a:schemeClr val="tx1">
                    <a:lumMod val="65000"/>
                    <a:lumOff val="35000"/>
                  </a:schemeClr>
                </a:solidFill>
              </a:rPr>
              <a:t>Facilitate donations to any UK charity</a:t>
            </a:r>
          </a:p>
          <a:p>
            <a:pPr marL="531813" indent="-531813">
              <a:buClr>
                <a:srgbClr val="DE6428"/>
              </a:buClr>
              <a:buFont typeface="Wingdings" panose="05000000000000000000" pitchFamily="2" charset="2"/>
              <a:buChar char="ü"/>
            </a:pPr>
            <a:r>
              <a:rPr lang="en-GB" sz="1200">
                <a:solidFill>
                  <a:schemeClr val="tx1">
                    <a:lumMod val="65000"/>
                    <a:lumOff val="35000"/>
                  </a:schemeClr>
                </a:solidFill>
              </a:rPr>
              <a:t>We work with employers and charities large and small</a:t>
            </a:r>
            <a:endParaRPr lang="en-GB" b="1"/>
          </a:p>
        </p:txBody>
      </p:sp>
      <p:sp>
        <p:nvSpPr>
          <p:cNvPr id="4" name="Slide Number Placeholder 3"/>
          <p:cNvSpPr>
            <a:spLocks noGrp="1"/>
          </p:cNvSpPr>
          <p:nvPr>
            <p:ph type="sldNum" sz="quarter" idx="10"/>
          </p:nvPr>
        </p:nvSpPr>
        <p:spPr/>
        <p:txBody>
          <a:bodyPr/>
          <a:lstStyle/>
          <a:p>
            <a:fld id="{2802B084-4A52-4F29-83B0-604185423CCB}" type="slidenum">
              <a:rPr lang="en-GB" smtClean="0"/>
              <a:t>2</a:t>
            </a:fld>
            <a:endParaRPr lang="en-GB"/>
          </a:p>
        </p:txBody>
      </p:sp>
    </p:spTree>
    <p:extLst>
      <p:ext uri="{BB962C8B-B14F-4D97-AF65-F5344CB8AC3E}">
        <p14:creationId xmlns:p14="http://schemas.microsoft.com/office/powerpoint/2010/main" val="38316846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a:p>
          <a:p>
            <a:pPr marL="809625" indent="-542925">
              <a:spcAft>
                <a:spcPts val="1200"/>
              </a:spcAft>
              <a:buClr>
                <a:srgbClr val="DE6428"/>
              </a:buClr>
              <a:buFont typeface="Wingdings" panose="05000000000000000000" pitchFamily="2" charset="2"/>
              <a:buChar char="ü"/>
            </a:pPr>
            <a:r>
              <a:rPr lang="en-GB"/>
              <a:t>Payroll Giving is a government endorsed mechanism that allows PAYE employees to donate to charity directly from their salary </a:t>
            </a:r>
          </a:p>
          <a:p>
            <a:pPr marL="809625" marR="0" lvl="0" indent="-542925" algn="l" defTabSz="914400" rtl="0" eaLnBrk="1" fontAlgn="auto" latinLnBrk="0" hangingPunct="1">
              <a:lnSpc>
                <a:spcPct val="100000"/>
              </a:lnSpc>
              <a:spcBef>
                <a:spcPts val="0"/>
              </a:spcBef>
              <a:spcAft>
                <a:spcPts val="1200"/>
              </a:spcAft>
              <a:buClr>
                <a:srgbClr val="DE6428"/>
              </a:buClr>
              <a:buSzTx/>
              <a:buFont typeface="Wingdings" panose="05000000000000000000" pitchFamily="2" charset="2"/>
              <a:buChar char="ü"/>
              <a:tabLst/>
              <a:defRPr/>
            </a:pPr>
            <a:r>
              <a:rPr lang="en-GB" sz="1200">
                <a:effectLst/>
                <a:latin typeface="SourceSerifVariable"/>
              </a:rPr>
              <a:t>Since its launch in 1987, Payroll Giving has raised over £2 billion for charitable organisations across the UK. It provides an incredibly powerful platform for companies to support their employees’ giving. </a:t>
            </a:r>
            <a:endParaRPr lang="en-GB"/>
          </a:p>
          <a:p>
            <a:pPr marL="809625" indent="-542925">
              <a:spcAft>
                <a:spcPts val="1200"/>
              </a:spcAft>
              <a:buClr>
                <a:srgbClr val="DE6428"/>
              </a:buClr>
              <a:buFont typeface="Wingdings" panose="05000000000000000000" pitchFamily="2" charset="2"/>
              <a:buChar char="ü"/>
            </a:pPr>
            <a:r>
              <a:rPr lang="en-GB"/>
              <a:t>The UK charity sector receives more than £128 million per year from over 500,000 employees giving via the scheme </a:t>
            </a:r>
          </a:p>
          <a:p>
            <a:pPr marL="809625" indent="-542925">
              <a:spcAft>
                <a:spcPts val="1200"/>
              </a:spcAft>
              <a:buClr>
                <a:srgbClr val="DE6428"/>
              </a:buClr>
              <a:buFont typeface="Wingdings" panose="05000000000000000000" pitchFamily="2" charset="2"/>
              <a:buChar char="ü"/>
            </a:pPr>
            <a:r>
              <a:rPr lang="en-GB"/>
              <a:t>Employees nominate to give any amount to any UK registered charity (or charities) from their pre-tax pay. Donations can be altered at any time, making Payroll Giving flexible and pertinent for all workforces </a:t>
            </a:r>
          </a:p>
          <a:p>
            <a:pPr marL="809625" indent="-542925">
              <a:spcAft>
                <a:spcPts val="1200"/>
              </a:spcAft>
              <a:buClr>
                <a:srgbClr val="DE6428"/>
              </a:buClr>
              <a:buFont typeface="Wingdings" panose="05000000000000000000" pitchFamily="2" charset="2"/>
              <a:buChar char="ü"/>
            </a:pPr>
            <a:r>
              <a:rPr lang="en-GB"/>
              <a:t>Payroll Giving is quick, easy, and free of charge for employers to set-up and run</a:t>
            </a:r>
          </a:p>
          <a:p>
            <a:endParaRPr lang="en-GB" b="1"/>
          </a:p>
        </p:txBody>
      </p:sp>
      <p:sp>
        <p:nvSpPr>
          <p:cNvPr id="4" name="Slide Number Placeholder 3"/>
          <p:cNvSpPr>
            <a:spLocks noGrp="1"/>
          </p:cNvSpPr>
          <p:nvPr>
            <p:ph type="sldNum" sz="quarter" idx="10"/>
          </p:nvPr>
        </p:nvSpPr>
        <p:spPr/>
        <p:txBody>
          <a:bodyPr/>
          <a:lstStyle/>
          <a:p>
            <a:fld id="{2802B084-4A52-4F29-83B0-604185423CCB}" type="slidenum">
              <a:rPr lang="en-GB" smtClean="0"/>
              <a:t>3</a:t>
            </a:fld>
            <a:endParaRPr lang="en-GB"/>
          </a:p>
        </p:txBody>
      </p:sp>
    </p:spTree>
    <p:extLst>
      <p:ext uri="{BB962C8B-B14F-4D97-AF65-F5344CB8AC3E}">
        <p14:creationId xmlns:p14="http://schemas.microsoft.com/office/powerpoint/2010/main" val="7331535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0">
                <a:solidFill>
                  <a:srgbClr val="3F3F3F"/>
                </a:solidFill>
                <a:effectLst/>
                <a:latin typeface="Calibri" panose="020F0502020204030204" pitchFamily="34" charset="0"/>
              </a:rPr>
              <a:t>The scheme only works with the backing of employers. </a:t>
            </a:r>
          </a:p>
          <a:p>
            <a:endParaRPr lang="en-GB" sz="1800" b="0">
              <a:solidFill>
                <a:srgbClr val="3F3F3F"/>
              </a:solidFill>
              <a:effectLst/>
              <a:latin typeface="Calibri" panose="020F0502020204030204" pitchFamily="34" charset="0"/>
            </a:endParaRPr>
          </a:p>
          <a:p>
            <a:r>
              <a:rPr lang="en-GB" sz="1800" b="0">
                <a:solidFill>
                  <a:srgbClr val="3F3F3F"/>
                </a:solidFill>
                <a:effectLst/>
                <a:latin typeface="Calibri" panose="020F0502020204030204" pitchFamily="34" charset="0"/>
              </a:rPr>
              <a:t>We can help employers become registered with a payroll giving agency,  as well as to marketing, managing and increasing engagement.</a:t>
            </a:r>
          </a:p>
          <a:p>
            <a:endParaRPr lang="en-GB" sz="1800" b="0">
              <a:solidFill>
                <a:srgbClr val="3F3F3F"/>
              </a:solidFill>
              <a:effectLst/>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a:solidFill>
                  <a:srgbClr val="3F3F3F"/>
                </a:solidFill>
                <a:effectLst/>
                <a:latin typeface="Calibri" panose="020F0502020204030204" pitchFamily="34" charset="0"/>
              </a:rPr>
              <a:t>Together we launch Payroll Giving to employees through internal communication channels, </a:t>
            </a:r>
            <a:r>
              <a:rPr lang="en-GB" sz="4000"/>
              <a:t>Dedicated online pages with company logo and relevant info, </a:t>
            </a:r>
            <a:r>
              <a:rPr lang="en-GB" sz="1800" b="0">
                <a:solidFill>
                  <a:srgbClr val="3F3F3F"/>
                </a:solidFill>
                <a:effectLst/>
                <a:latin typeface="Calibri" panose="020F0502020204030204" pitchFamily="34" charset="0"/>
              </a:rPr>
              <a:t>roadshow events, promotional visits.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a:solidFill>
                <a:srgbClr val="3F3F3F"/>
              </a:solidFill>
              <a:effectLst/>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a:solidFill>
                  <a:srgbClr val="3F3F3F"/>
                </a:solidFill>
                <a:effectLst/>
                <a:latin typeface="Calibri" panose="020F0502020204030204" pitchFamily="34" charset="0"/>
              </a:rPr>
              <a:t>Visits can be linked with other benefits to raise awareness of the entire benefit offering.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a:solidFill>
                <a:srgbClr val="3F3F3F"/>
              </a:solidFill>
              <a:effectLst/>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a:solidFill>
                  <a:srgbClr val="3F3F3F"/>
                </a:solidFill>
                <a:effectLst/>
                <a:latin typeface="Calibri" panose="020F0502020204030204" pitchFamily="34" charset="0"/>
              </a:rPr>
              <a:t>Employees join online or at an event with all data captured via </a:t>
            </a:r>
            <a:r>
              <a:rPr lang="en-GB" sz="4000"/>
              <a:t>Secure, user friendly joining pages</a:t>
            </a:r>
            <a:r>
              <a:rPr lang="en-GB" sz="1800" b="0">
                <a:solidFill>
                  <a:srgbClr val="3F3F3F"/>
                </a:solidFill>
                <a:effectLst/>
                <a:latin typeface="Calibri" panose="020F050202020403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a:solidFill>
                <a:srgbClr val="3F3F3F"/>
              </a:solidFill>
              <a:effectLst/>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a:solidFill>
                  <a:srgbClr val="3F3F3F"/>
                </a:solidFill>
                <a:effectLst/>
                <a:latin typeface="Calibri" panose="020F0502020204030204" pitchFamily="34" charset="0"/>
              </a:rPr>
              <a:t>We provide regular </a:t>
            </a:r>
            <a:r>
              <a:rPr lang="en-GB"/>
              <a:t>Communication templates for sharing with employees to raise awareness and get people taking about payroll giving.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p>
          <a:p>
            <a:r>
              <a:rPr lang="en-GB" sz="1800" b="0">
                <a:solidFill>
                  <a:srgbClr val="3F3F3F"/>
                </a:solidFill>
                <a:effectLst/>
                <a:latin typeface="Calibri" panose="020F0502020204030204" pitchFamily="34" charset="0"/>
              </a:rPr>
              <a:t>Our 24/7 365 days a year helpline and email service, takes aware any burden of handling employee queries. </a:t>
            </a:r>
          </a:p>
          <a:p>
            <a:endParaRPr lang="en-GB" sz="1800" b="0">
              <a:solidFill>
                <a:srgbClr val="3F3F3F"/>
              </a:solidFill>
              <a:effectLst/>
              <a:latin typeface="Calibri" panose="020F0502020204030204" pitchFamily="34" charset="0"/>
            </a:endParaRPr>
          </a:p>
          <a:p>
            <a:r>
              <a:rPr lang="en-GB" sz="1800" b="0">
                <a:solidFill>
                  <a:srgbClr val="3F3F3F"/>
                </a:solidFill>
                <a:effectLst/>
                <a:latin typeface="Calibri" panose="020F0502020204030204" pitchFamily="34" charset="0"/>
              </a:rPr>
              <a:t>Some example portals we provide to National household names are linked in the slides. </a:t>
            </a:r>
            <a:endParaRPr lang="en-GB"/>
          </a:p>
          <a:p>
            <a:endParaRPr lang="en-GB"/>
          </a:p>
        </p:txBody>
      </p:sp>
      <p:sp>
        <p:nvSpPr>
          <p:cNvPr id="4" name="Slide Number Placeholder 3"/>
          <p:cNvSpPr>
            <a:spLocks noGrp="1"/>
          </p:cNvSpPr>
          <p:nvPr>
            <p:ph type="sldNum" sz="quarter" idx="10"/>
          </p:nvPr>
        </p:nvSpPr>
        <p:spPr/>
        <p:txBody>
          <a:bodyPr/>
          <a:lstStyle/>
          <a:p>
            <a:fld id="{2802B084-4A52-4F29-83B0-604185423CCB}" type="slidenum">
              <a:rPr lang="en-GB" smtClean="0"/>
              <a:t>4</a:t>
            </a:fld>
            <a:endParaRPr lang="en-GB"/>
          </a:p>
        </p:txBody>
      </p:sp>
    </p:spTree>
    <p:extLst>
      <p:ext uri="{BB962C8B-B14F-4D97-AF65-F5344CB8AC3E}">
        <p14:creationId xmlns:p14="http://schemas.microsoft.com/office/powerpoint/2010/main" val="37671620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AB7FC6F-70D0-4849-8645-4B81EB1A1559}" type="slidenum">
              <a:rPr lang="en-GB" smtClean="0"/>
              <a:t>5</a:t>
            </a:fld>
            <a:endParaRPr lang="en-GB"/>
          </a:p>
        </p:txBody>
      </p:sp>
    </p:spTree>
    <p:extLst>
      <p:ext uri="{BB962C8B-B14F-4D97-AF65-F5344CB8AC3E}">
        <p14:creationId xmlns:p14="http://schemas.microsoft.com/office/powerpoint/2010/main" val="1012386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AB7FC6F-70D0-4849-8645-4B81EB1A1559}" type="slidenum">
              <a:rPr lang="en-GB" smtClean="0"/>
              <a:t>6</a:t>
            </a:fld>
            <a:endParaRPr lang="en-GB"/>
          </a:p>
        </p:txBody>
      </p:sp>
    </p:spTree>
    <p:extLst>
      <p:ext uri="{BB962C8B-B14F-4D97-AF65-F5344CB8AC3E}">
        <p14:creationId xmlns:p14="http://schemas.microsoft.com/office/powerpoint/2010/main" val="30853262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802B084-4A52-4F29-83B0-604185423CCB}" type="slidenum">
              <a:rPr lang="en-GB" smtClean="0"/>
              <a:t>7</a:t>
            </a:fld>
            <a:endParaRPr lang="en-GB"/>
          </a:p>
        </p:txBody>
      </p:sp>
    </p:spTree>
    <p:extLst>
      <p:ext uri="{BB962C8B-B14F-4D97-AF65-F5344CB8AC3E}">
        <p14:creationId xmlns:p14="http://schemas.microsoft.com/office/powerpoint/2010/main" val="11363781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809625" indent="-542925">
              <a:spcAft>
                <a:spcPts val="1200"/>
              </a:spcAft>
              <a:buClr>
                <a:srgbClr val="DE6428"/>
              </a:buClr>
              <a:buFont typeface="Wingdings" panose="05000000000000000000" pitchFamily="2" charset="2"/>
              <a:buChar char="ü"/>
            </a:pPr>
            <a:endParaRPr lang="en-GB"/>
          </a:p>
          <a:p>
            <a:pPr marL="809625" indent="-542925">
              <a:spcAft>
                <a:spcPts val="1200"/>
              </a:spcAft>
              <a:buClr>
                <a:srgbClr val="DE6428"/>
              </a:buClr>
              <a:buFont typeface="Wingdings" panose="05000000000000000000" pitchFamily="2" charset="2"/>
              <a:buChar char="ü"/>
            </a:pPr>
            <a:r>
              <a:rPr lang="en-GB"/>
              <a:t>From our services, there are direct employer benefits.</a:t>
            </a:r>
          </a:p>
          <a:p>
            <a:pPr marL="809625" indent="-542925">
              <a:spcAft>
                <a:spcPts val="1200"/>
              </a:spcAft>
              <a:buClr>
                <a:srgbClr val="DE6428"/>
              </a:buClr>
              <a:buFont typeface="Wingdings" panose="05000000000000000000" pitchFamily="2" charset="2"/>
              <a:buChar char="ü"/>
            </a:pPr>
            <a:endParaRPr lang="en-GB"/>
          </a:p>
          <a:p>
            <a:pPr marL="809625" indent="-542925">
              <a:spcAft>
                <a:spcPts val="1200"/>
              </a:spcAft>
              <a:buClr>
                <a:srgbClr val="DE6428"/>
              </a:buClr>
              <a:buFont typeface="Wingdings" panose="05000000000000000000" pitchFamily="2" charset="2"/>
              <a:buChar char="ü"/>
            </a:pPr>
            <a:r>
              <a:rPr lang="en-GB"/>
              <a:t>Direct support to charities and communities</a:t>
            </a:r>
          </a:p>
          <a:p>
            <a:pPr marL="809625" indent="-542925">
              <a:spcAft>
                <a:spcPts val="1200"/>
              </a:spcAft>
              <a:buClr>
                <a:srgbClr val="DE6428"/>
              </a:buClr>
              <a:buFont typeface="Wingdings" panose="05000000000000000000" pitchFamily="2" charset="2"/>
              <a:buChar char="ü"/>
            </a:pPr>
            <a:r>
              <a:rPr lang="en-GB"/>
              <a:t>Exposure for charity partners </a:t>
            </a:r>
          </a:p>
          <a:p>
            <a:pPr marL="1266825" lvl="1" indent="-542925">
              <a:spcAft>
                <a:spcPts val="1200"/>
              </a:spcAft>
              <a:buClr>
                <a:srgbClr val="DE6428"/>
              </a:buClr>
              <a:buFont typeface="Wingdings" panose="05000000000000000000" pitchFamily="2" charset="2"/>
              <a:buChar char="ü"/>
            </a:pPr>
            <a:r>
              <a:rPr lang="en-GB"/>
              <a:t>Payroll Giving campaigns can be linked to corporate charity partners; bringing charities to a new audience increasing awareness and encouraging employee support.</a:t>
            </a:r>
          </a:p>
          <a:p>
            <a:pPr marL="809625" indent="-542925">
              <a:spcAft>
                <a:spcPts val="1200"/>
              </a:spcAft>
              <a:buClr>
                <a:srgbClr val="DE6428"/>
              </a:buClr>
              <a:buFont typeface="Wingdings" panose="05000000000000000000" pitchFamily="2" charset="2"/>
              <a:buChar char="ü"/>
            </a:pPr>
            <a:r>
              <a:rPr lang="en-GB"/>
              <a:t>Employee Engagement and Organisational Culture</a:t>
            </a:r>
          </a:p>
          <a:p>
            <a:pPr marL="1266825" marR="0" lvl="1" indent="-542925" algn="l" defTabSz="914400" rtl="0" eaLnBrk="1" fontAlgn="auto" latinLnBrk="0" hangingPunct="1">
              <a:lnSpc>
                <a:spcPct val="100000"/>
              </a:lnSpc>
              <a:spcBef>
                <a:spcPts val="0"/>
              </a:spcBef>
              <a:spcAft>
                <a:spcPts val="1200"/>
              </a:spcAft>
              <a:buClr>
                <a:srgbClr val="DE6428"/>
              </a:buClr>
              <a:buSzTx/>
              <a:buFont typeface="Wingdings" panose="05000000000000000000" pitchFamily="2" charset="2"/>
              <a:buChar char="ü"/>
              <a:tabLst/>
              <a:defRPr/>
            </a:pPr>
            <a:r>
              <a:rPr lang="en-GB"/>
              <a:t>Boosts employee engagement as a key employee benefit, empowering colleagues to engage with the causes that they care about most, creates a culture of compassion, giving and community support.</a:t>
            </a:r>
          </a:p>
          <a:p>
            <a:pPr marL="809625" indent="-542925">
              <a:spcAft>
                <a:spcPts val="1200"/>
              </a:spcAft>
              <a:buClr>
                <a:srgbClr val="DE6428"/>
              </a:buClr>
              <a:buFont typeface="Wingdings" panose="05000000000000000000" pitchFamily="2" charset="2"/>
              <a:buChar char="ü"/>
            </a:pPr>
            <a:r>
              <a:rPr lang="en-GB" sz="1200"/>
              <a:t>Tangible demonstration of ethical business practices</a:t>
            </a:r>
          </a:p>
          <a:p>
            <a:pPr marL="1266825" lvl="1" indent="-542925">
              <a:spcAft>
                <a:spcPts val="1200"/>
              </a:spcAft>
              <a:buClr>
                <a:srgbClr val="DE6428"/>
              </a:buClr>
              <a:buFont typeface="Wingdings" panose="05000000000000000000" pitchFamily="2" charset="2"/>
              <a:buChar char="ü"/>
            </a:pPr>
            <a:r>
              <a:rPr lang="en-GB" b="0" i="0" u="none" strike="noStrike">
                <a:solidFill>
                  <a:srgbClr val="0D0D0D"/>
                </a:solidFill>
                <a:effectLst/>
                <a:latin typeface="Söhne"/>
              </a:rPr>
              <a:t>Payroll Giving is a practical, visible act of a company’s ethical commitment, reinforcing its reputation as a socially responsible entity that values the well-being of its employees, community, and the causes they care about</a:t>
            </a:r>
            <a:endParaRPr lang="en-GB"/>
          </a:p>
          <a:p>
            <a:pPr marL="809625" indent="-542925">
              <a:spcAft>
                <a:spcPts val="1200"/>
              </a:spcAft>
              <a:buClr>
                <a:srgbClr val="DE6428"/>
              </a:buClr>
              <a:buFont typeface="Wingdings" panose="05000000000000000000" pitchFamily="2" charset="2"/>
              <a:buChar char="ü"/>
            </a:pPr>
            <a:r>
              <a:rPr lang="en-GB"/>
              <a:t>Government Endorsed Quality Mark </a:t>
            </a:r>
          </a:p>
          <a:p>
            <a:pPr marL="1266825" marR="0" lvl="1" indent="-542925" algn="l" defTabSz="914400" rtl="0" eaLnBrk="1" fontAlgn="auto" latinLnBrk="0" hangingPunct="1">
              <a:lnSpc>
                <a:spcPct val="100000"/>
              </a:lnSpc>
              <a:spcBef>
                <a:spcPts val="0"/>
              </a:spcBef>
              <a:spcAft>
                <a:spcPts val="1200"/>
              </a:spcAft>
              <a:buClr>
                <a:srgbClr val="DE6428"/>
              </a:buClr>
              <a:buSzTx/>
              <a:buFont typeface="Wingdings" panose="05000000000000000000" pitchFamily="2" charset="2"/>
              <a:buChar char="ü"/>
              <a:tabLst/>
              <a:defRPr/>
            </a:pPr>
            <a:r>
              <a:rPr lang="en-GB"/>
              <a:t>Government-recognised quality marks serve as a differentiator. Quality Marks are awarded to employers who operate Payroll Giving that provides external recognition for charity contributions</a:t>
            </a:r>
          </a:p>
          <a:p>
            <a:pPr marL="809625" indent="-542925">
              <a:spcAft>
                <a:spcPts val="1200"/>
              </a:spcAft>
              <a:buClr>
                <a:srgbClr val="DE6428"/>
              </a:buClr>
              <a:buFont typeface="Wingdings" panose="05000000000000000000" pitchFamily="2" charset="2"/>
              <a:buChar char="ü"/>
            </a:pPr>
            <a:r>
              <a:rPr lang="en-GB"/>
              <a:t>Strengthens Corporate Social Responsibility</a:t>
            </a:r>
          </a:p>
          <a:p>
            <a:pPr marL="1266825" lvl="1" indent="-542925">
              <a:spcAft>
                <a:spcPts val="1200"/>
              </a:spcAft>
              <a:buClr>
                <a:srgbClr val="DE6428"/>
              </a:buClr>
              <a:buFont typeface="Wingdings" panose="05000000000000000000" pitchFamily="2" charset="2"/>
              <a:buChar char="ü"/>
            </a:pPr>
            <a:r>
              <a:rPr lang="en-GB"/>
              <a:t>Improves company image, enhances community involvement programmes, and support local communities.</a:t>
            </a:r>
          </a:p>
          <a:p>
            <a:pPr marL="1266825" lvl="1" indent="-542925">
              <a:spcAft>
                <a:spcPts val="1200"/>
              </a:spcAft>
              <a:buClr>
                <a:srgbClr val="DE6428"/>
              </a:buClr>
              <a:buFont typeface="Wingdings" panose="05000000000000000000" pitchFamily="2" charset="2"/>
              <a:buChar char="ü"/>
            </a:pPr>
            <a:endParaRPr lang="en-GB"/>
          </a:p>
          <a:p>
            <a:pPr marL="809625" lvl="0" indent="-542925">
              <a:spcAft>
                <a:spcPts val="1200"/>
              </a:spcAft>
              <a:buClr>
                <a:srgbClr val="DE6428"/>
              </a:buClr>
              <a:buFont typeface="Wingdings" panose="05000000000000000000" pitchFamily="2" charset="2"/>
              <a:buChar char="ü"/>
            </a:pPr>
            <a:r>
              <a:rPr lang="en-GB"/>
              <a:t>The scheme can be implemented for free for employers!</a:t>
            </a:r>
          </a:p>
          <a:p>
            <a:endParaRPr lang="en-US"/>
          </a:p>
        </p:txBody>
      </p:sp>
      <p:sp>
        <p:nvSpPr>
          <p:cNvPr id="4" name="Slide Number Placeholder 3"/>
          <p:cNvSpPr>
            <a:spLocks noGrp="1"/>
          </p:cNvSpPr>
          <p:nvPr>
            <p:ph type="sldNum" sz="quarter" idx="5"/>
          </p:nvPr>
        </p:nvSpPr>
        <p:spPr/>
        <p:txBody>
          <a:bodyPr/>
          <a:lstStyle/>
          <a:p>
            <a:fld id="{2802B084-4A52-4F29-83B0-604185423CCB}" type="slidenum">
              <a:rPr lang="en-GB" smtClean="0"/>
              <a:t>8</a:t>
            </a:fld>
            <a:endParaRPr lang="en-GB"/>
          </a:p>
        </p:txBody>
      </p:sp>
    </p:spTree>
    <p:extLst>
      <p:ext uri="{BB962C8B-B14F-4D97-AF65-F5344CB8AC3E}">
        <p14:creationId xmlns:p14="http://schemas.microsoft.com/office/powerpoint/2010/main" val="12740086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Hugely dispersed workforce, we visit all locations to engage with employees across brands, levels and channels.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a:t>Employers love payroll giving!!</a:t>
            </a:r>
          </a:p>
          <a:p>
            <a:endParaRPr lang="en-GB"/>
          </a:p>
          <a:p>
            <a:r>
              <a:rPr lang="en-GB" sz="1200">
                <a:solidFill>
                  <a:schemeClr val="tx1">
                    <a:lumMod val="65000"/>
                    <a:lumOff val="35000"/>
                  </a:schemeClr>
                </a:solidFill>
              </a:rPr>
              <a:t>LAUREN FARRELL</a:t>
            </a:r>
          </a:p>
          <a:p>
            <a:r>
              <a:rPr lang="en-GB" sz="1200">
                <a:solidFill>
                  <a:schemeClr val="tx1">
                    <a:lumMod val="65000"/>
                    <a:lumOff val="35000"/>
                  </a:schemeClr>
                </a:solidFill>
              </a:rPr>
              <a:t>Reward &amp; Policy Manager</a:t>
            </a:r>
          </a:p>
          <a:p>
            <a:r>
              <a:rPr lang="en-GB" sz="1200">
                <a:solidFill>
                  <a:schemeClr val="tx1">
                    <a:lumMod val="65000"/>
                    <a:lumOff val="35000"/>
                  </a:schemeClr>
                </a:solidFill>
              </a:rPr>
              <a:t>Mitchells &amp; Butlers</a:t>
            </a:r>
            <a:r>
              <a:rPr lang="en-GB" sz="1800" i="1"/>
              <a:t> </a:t>
            </a:r>
            <a:endParaRPr lang="en-GB" sz="1200"/>
          </a:p>
          <a:p>
            <a:endParaRPr lang="en-GB"/>
          </a:p>
        </p:txBody>
      </p:sp>
      <p:sp>
        <p:nvSpPr>
          <p:cNvPr id="4" name="Slide Number Placeholder 3"/>
          <p:cNvSpPr>
            <a:spLocks noGrp="1"/>
          </p:cNvSpPr>
          <p:nvPr>
            <p:ph type="sldNum" sz="quarter" idx="10"/>
          </p:nvPr>
        </p:nvSpPr>
        <p:spPr/>
        <p:txBody>
          <a:bodyPr/>
          <a:lstStyle/>
          <a:p>
            <a:fld id="{2802B084-4A52-4F29-83B0-604185423CCB}" type="slidenum">
              <a:rPr lang="en-GB" smtClean="0"/>
              <a:t>9</a:t>
            </a:fld>
            <a:endParaRPr lang="en-GB"/>
          </a:p>
        </p:txBody>
      </p:sp>
    </p:spTree>
    <p:extLst>
      <p:ext uri="{BB962C8B-B14F-4D97-AF65-F5344CB8AC3E}">
        <p14:creationId xmlns:p14="http://schemas.microsoft.com/office/powerpoint/2010/main" val="10114926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tx1">
                    <a:lumMod val="65000"/>
                    <a:lumOff val="3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6D9F4674-0C7D-4110-82AE-E1409C35031E}" type="datetimeFigureOut">
              <a:rPr lang="en-GB" smtClean="0"/>
              <a:t>15/01/2025</a:t>
            </a:fld>
            <a:endParaRPr lang="en-GB"/>
          </a:p>
        </p:txBody>
      </p:sp>
      <p:sp>
        <p:nvSpPr>
          <p:cNvPr id="6" name="Slide Number Placeholder 5"/>
          <p:cNvSpPr>
            <a:spLocks noGrp="1"/>
          </p:cNvSpPr>
          <p:nvPr>
            <p:ph type="sldNum" sz="quarter" idx="12"/>
          </p:nvPr>
        </p:nvSpPr>
        <p:spPr/>
        <p:txBody>
          <a:bodyPr/>
          <a:lstStyle/>
          <a:p>
            <a:fld id="{A9C0715D-3F66-4C8B-B8C1-2E4E0FD11F07}" type="slidenum">
              <a:rPr lang="en-GB" smtClean="0"/>
              <a:t>‹#›</a:t>
            </a:fld>
            <a:endParaRPr lang="en-GB"/>
          </a:p>
        </p:txBody>
      </p:sp>
    </p:spTree>
    <p:extLst>
      <p:ext uri="{BB962C8B-B14F-4D97-AF65-F5344CB8AC3E}">
        <p14:creationId xmlns:p14="http://schemas.microsoft.com/office/powerpoint/2010/main" val="30177288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D9F4674-0C7D-4110-82AE-E1409C35031E}" type="datetimeFigureOut">
              <a:rPr lang="en-GB" smtClean="0"/>
              <a:t>15/01/2025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C0715D-3F66-4C8B-B8C1-2E4E0FD11F07}" type="slidenum">
              <a:rPr lang="en-GB" smtClean="0"/>
              <a:t>‹#›</a:t>
            </a:fld>
            <a:endParaRPr lang="en-GB"/>
          </a:p>
        </p:txBody>
      </p:sp>
    </p:spTree>
    <p:extLst>
      <p:ext uri="{BB962C8B-B14F-4D97-AF65-F5344CB8AC3E}">
        <p14:creationId xmlns:p14="http://schemas.microsoft.com/office/powerpoint/2010/main" val="41856660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D9F4674-0C7D-4110-82AE-E1409C35031E}" type="datetimeFigureOut">
              <a:rPr lang="en-GB" smtClean="0"/>
              <a:t>15/01/2025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C0715D-3F66-4C8B-B8C1-2E4E0FD11F07}" type="slidenum">
              <a:rPr lang="en-GB" smtClean="0"/>
              <a:t>‹#›</a:t>
            </a:fld>
            <a:endParaRPr lang="en-GB"/>
          </a:p>
        </p:txBody>
      </p:sp>
    </p:spTree>
    <p:extLst>
      <p:ext uri="{BB962C8B-B14F-4D97-AF65-F5344CB8AC3E}">
        <p14:creationId xmlns:p14="http://schemas.microsoft.com/office/powerpoint/2010/main" val="11935885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D9F4674-0C7D-4110-82AE-E1409C35031E}" type="datetimeFigureOut">
              <a:rPr lang="en-GB" smtClean="0"/>
              <a:t>15/01/2025</a:t>
            </a:fld>
            <a:endParaRPr lang="en-GB"/>
          </a:p>
        </p:txBody>
      </p:sp>
      <p:sp>
        <p:nvSpPr>
          <p:cNvPr id="5" name="Footer Placeholder 4"/>
          <p:cNvSpPr>
            <a:spLocks noGrp="1"/>
          </p:cNvSpPr>
          <p:nvPr>
            <p:ph type="ftr" sz="quarter" idx="11"/>
          </p:nvPr>
        </p:nvSpPr>
        <p:spPr/>
        <p:txBody>
          <a:bodyPr/>
          <a:lstStyle/>
          <a:p>
            <a:endParaRPr lang="en-GB"/>
          </a:p>
        </p:txBody>
      </p:sp>
      <p:sp>
        <p:nvSpPr>
          <p:cNvPr id="8" name="Rectangle 7"/>
          <p:cNvSpPr/>
          <p:nvPr/>
        </p:nvSpPr>
        <p:spPr>
          <a:xfrm>
            <a:off x="0" y="6207706"/>
            <a:ext cx="12188825" cy="64008"/>
          </a:xfrm>
          <a:prstGeom prst="rect">
            <a:avLst/>
          </a:prstGeom>
          <a:solidFill>
            <a:srgbClr val="DF6024"/>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6530233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D9F4674-0C7D-4110-82AE-E1409C35031E}" type="datetimeFigureOut">
              <a:rPr lang="en-GB" smtClean="0"/>
              <a:t>15/01/2025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C0715D-3F66-4C8B-B8C1-2E4E0FD11F07}" type="slidenum">
              <a:rPr lang="en-GB" smtClean="0"/>
              <a:t>‹#›</a:t>
            </a:fld>
            <a:endParaRPr lang="en-GB"/>
          </a:p>
        </p:txBody>
      </p:sp>
    </p:spTree>
    <p:extLst>
      <p:ext uri="{BB962C8B-B14F-4D97-AF65-F5344CB8AC3E}">
        <p14:creationId xmlns:p14="http://schemas.microsoft.com/office/powerpoint/2010/main" val="24425053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6D9F4674-0C7D-4110-82AE-E1409C35031E}" type="datetimeFigureOut">
              <a:rPr lang="en-GB" smtClean="0"/>
              <a:t>15/01/2025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9C0715D-3F66-4C8B-B8C1-2E4E0FD11F07}" type="slidenum">
              <a:rPr lang="en-GB" smtClean="0"/>
              <a:t>‹#›</a:t>
            </a:fld>
            <a:endParaRPr lang="en-GB"/>
          </a:p>
        </p:txBody>
      </p:sp>
    </p:spTree>
    <p:extLst>
      <p:ext uri="{BB962C8B-B14F-4D97-AF65-F5344CB8AC3E}">
        <p14:creationId xmlns:p14="http://schemas.microsoft.com/office/powerpoint/2010/main" val="23928846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6D9F4674-0C7D-4110-82AE-E1409C35031E}" type="datetimeFigureOut">
              <a:rPr lang="en-GB" smtClean="0"/>
              <a:t>15/01/2025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9C0715D-3F66-4C8B-B8C1-2E4E0FD11F07}" type="slidenum">
              <a:rPr lang="en-GB" smtClean="0"/>
              <a:t>‹#›</a:t>
            </a:fld>
            <a:endParaRPr lang="en-GB"/>
          </a:p>
        </p:txBody>
      </p:sp>
    </p:spTree>
    <p:extLst>
      <p:ext uri="{BB962C8B-B14F-4D97-AF65-F5344CB8AC3E}">
        <p14:creationId xmlns:p14="http://schemas.microsoft.com/office/powerpoint/2010/main" val="28784109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Footer Placeholder 3"/>
          <p:cNvSpPr>
            <a:spLocks noGrp="1"/>
          </p:cNvSpPr>
          <p:nvPr>
            <p:ph type="ftr" sz="quarter" idx="11"/>
          </p:nvPr>
        </p:nvSpPr>
        <p:spPr>
          <a:xfrm>
            <a:off x="4743796" y="6356350"/>
            <a:ext cx="3409604" cy="365125"/>
          </a:xfrm>
        </p:spPr>
        <p:txBody>
          <a:bodyPr/>
          <a:lstStyle>
            <a:lvl1pPr algn="ctr">
              <a:defRPr/>
            </a:lvl1pPr>
          </a:lstStyle>
          <a:p>
            <a:endParaRPr lang="en-GB"/>
          </a:p>
        </p:txBody>
      </p:sp>
    </p:spTree>
    <p:extLst>
      <p:ext uri="{BB962C8B-B14F-4D97-AF65-F5344CB8AC3E}">
        <p14:creationId xmlns:p14="http://schemas.microsoft.com/office/powerpoint/2010/main" val="12700527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9F4674-0C7D-4110-82AE-E1409C35031E}" type="datetimeFigureOut">
              <a:rPr lang="en-GB" smtClean="0"/>
              <a:t>15/01/2025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9C0715D-3F66-4C8B-B8C1-2E4E0FD11F07}" type="slidenum">
              <a:rPr lang="en-GB" smtClean="0"/>
              <a:t>‹#›</a:t>
            </a:fld>
            <a:endParaRPr lang="en-GB"/>
          </a:p>
        </p:txBody>
      </p:sp>
    </p:spTree>
    <p:extLst>
      <p:ext uri="{BB962C8B-B14F-4D97-AF65-F5344CB8AC3E}">
        <p14:creationId xmlns:p14="http://schemas.microsoft.com/office/powerpoint/2010/main" val="41461804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D9F4674-0C7D-4110-82AE-E1409C35031E}" type="datetimeFigureOut">
              <a:rPr lang="en-GB" smtClean="0"/>
              <a:t>15/01/2025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9C0715D-3F66-4C8B-B8C1-2E4E0FD11F07}" type="slidenum">
              <a:rPr lang="en-GB" smtClean="0"/>
              <a:t>‹#›</a:t>
            </a:fld>
            <a:endParaRPr lang="en-GB"/>
          </a:p>
        </p:txBody>
      </p:sp>
    </p:spTree>
    <p:extLst>
      <p:ext uri="{BB962C8B-B14F-4D97-AF65-F5344CB8AC3E}">
        <p14:creationId xmlns:p14="http://schemas.microsoft.com/office/powerpoint/2010/main" val="37294232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D9F4674-0C7D-4110-82AE-E1409C35031E}" type="datetimeFigureOut">
              <a:rPr lang="en-GB" smtClean="0"/>
              <a:t>15/01/2025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9C0715D-3F66-4C8B-B8C1-2E4E0FD11F07}" type="slidenum">
              <a:rPr lang="en-GB" smtClean="0"/>
              <a:t>‹#›</a:t>
            </a:fld>
            <a:endParaRPr lang="en-GB"/>
          </a:p>
        </p:txBody>
      </p:sp>
    </p:spTree>
    <p:extLst>
      <p:ext uri="{BB962C8B-B14F-4D97-AF65-F5344CB8AC3E}">
        <p14:creationId xmlns:p14="http://schemas.microsoft.com/office/powerpoint/2010/main" val="9509558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hyperlink" Target="http://www.hopg.co.uk/" TargetMode="External"/><Relationship Id="rId18" Type="http://schemas.openxmlformats.org/officeDocument/2006/relationships/image" Target="../media/image3.png"/><Relationship Id="rId26" Type="http://schemas.openxmlformats.org/officeDocument/2006/relationships/image" Target="../media/image9.png"/><Relationship Id="rId3" Type="http://schemas.openxmlformats.org/officeDocument/2006/relationships/slideLayout" Target="../slideLayouts/slideLayout3.xml"/><Relationship Id="rId21" Type="http://schemas.openxmlformats.org/officeDocument/2006/relationships/image" Target="../media/image5.png"/><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hyperlink" Target="https://www.linkedin.com/company/hands-on-payroll-giving/" TargetMode="External"/><Relationship Id="rId25" Type="http://schemas.openxmlformats.org/officeDocument/2006/relationships/image" Target="../media/image8.png"/><Relationship Id="rId2" Type="http://schemas.openxmlformats.org/officeDocument/2006/relationships/slideLayout" Target="../slideLayouts/slideLayout2.xml"/><Relationship Id="rId16" Type="http://schemas.openxmlformats.org/officeDocument/2006/relationships/image" Target="../media/image2.gif"/><Relationship Id="rId20" Type="http://schemas.openxmlformats.org/officeDocument/2006/relationships/hyperlink" Target="https://www.instagram.com/handsonpg/?hl=en"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7.png"/><Relationship Id="rId5" Type="http://schemas.openxmlformats.org/officeDocument/2006/relationships/slideLayout" Target="../slideLayouts/slideLayout5.xml"/><Relationship Id="rId15" Type="http://schemas.openxmlformats.org/officeDocument/2006/relationships/hyperlink" Target="https://www.facebook.com/HandsOnPG" TargetMode="External"/><Relationship Id="rId23" Type="http://schemas.openxmlformats.org/officeDocument/2006/relationships/image" Target="../media/image6.png"/><Relationship Id="rId10" Type="http://schemas.openxmlformats.org/officeDocument/2006/relationships/slideLayout" Target="../slideLayouts/slideLayout10.xml"/><Relationship Id="rId19"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 Id="rId22"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9F4674-0C7D-4110-82AE-E1409C35031E}" type="datetimeFigureOut">
              <a:rPr lang="en-GB" smtClean="0"/>
              <a:t>15/01/2025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C0715D-3F66-4C8B-B8C1-2E4E0FD11F07}" type="slidenum">
              <a:rPr lang="en-GB" smtClean="0"/>
              <a:t>‹#›</a:t>
            </a:fld>
            <a:endParaRPr lang="en-GB"/>
          </a:p>
        </p:txBody>
      </p:sp>
      <p:sp>
        <p:nvSpPr>
          <p:cNvPr id="7" name="Rectangle 6"/>
          <p:cNvSpPr/>
          <p:nvPr/>
        </p:nvSpPr>
        <p:spPr>
          <a:xfrm>
            <a:off x="3175" y="6225672"/>
            <a:ext cx="12188825" cy="65414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0" y="6164161"/>
            <a:ext cx="12188825" cy="108000"/>
          </a:xfrm>
          <a:prstGeom prst="rect">
            <a:avLst/>
          </a:prstGeom>
          <a:solidFill>
            <a:srgbClr val="DF6024"/>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1" name="Picture 10">
            <a:hlinkClick r:id="rId13"/>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0551600" y="6347641"/>
            <a:ext cx="1458815" cy="410211"/>
          </a:xfrm>
          <a:prstGeom prst="rect">
            <a:avLst/>
          </a:prstGeom>
        </p:spPr>
      </p:pic>
      <p:pic>
        <p:nvPicPr>
          <p:cNvPr id="20" name="Picture 19">
            <a:hlinkClick r:id="rId15"/>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9391840" y="6379627"/>
            <a:ext cx="367547" cy="367547"/>
          </a:xfrm>
          <a:prstGeom prst="rect">
            <a:avLst/>
          </a:prstGeom>
        </p:spPr>
      </p:pic>
      <p:pic>
        <p:nvPicPr>
          <p:cNvPr id="21" name="Picture 20">
            <a:hlinkClick r:id="rId17"/>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8359771" y="6392268"/>
            <a:ext cx="367200" cy="367200"/>
          </a:xfrm>
          <a:prstGeom prst="rect">
            <a:avLst/>
          </a:prstGeom>
        </p:spPr>
      </p:pic>
      <p:pic>
        <p:nvPicPr>
          <p:cNvPr id="12" name="Picture 11"/>
          <p:cNvPicPr>
            <a:picLocks noChangeAspect="1"/>
          </p:cNvPicPr>
          <p:nvPr/>
        </p:nvPicPr>
        <p:blipFill rotWithShape="1">
          <a:blip r:embed="rId19" cstate="print">
            <a:extLst>
              <a:ext uri="{28A0092B-C50C-407E-A947-70E740481C1C}">
                <a14:useLocalDpi xmlns:a14="http://schemas.microsoft.com/office/drawing/2010/main" val="0"/>
              </a:ext>
            </a:extLst>
          </a:blip>
          <a:srcRect t="29746" b="30890"/>
          <a:stretch/>
        </p:blipFill>
        <p:spPr>
          <a:xfrm>
            <a:off x="1893270" y="6383160"/>
            <a:ext cx="1414903" cy="417488"/>
          </a:xfrm>
          <a:prstGeom prst="rect">
            <a:avLst/>
          </a:prstGeom>
        </p:spPr>
      </p:pic>
      <p:sp>
        <p:nvSpPr>
          <p:cNvPr id="14" name="Rectangle 13"/>
          <p:cNvSpPr/>
          <p:nvPr userDrawn="1"/>
        </p:nvSpPr>
        <p:spPr>
          <a:xfrm>
            <a:off x="4965146" y="6508902"/>
            <a:ext cx="2261709" cy="307777"/>
          </a:xfrm>
          <a:prstGeom prst="rect">
            <a:avLst/>
          </a:prstGeom>
        </p:spPr>
        <p:txBody>
          <a:bodyPr wrap="none">
            <a:spAutoFit/>
          </a:bodyPr>
          <a:lstStyle/>
          <a:p>
            <a:r>
              <a:rPr lang="en-GB" sz="1400">
                <a:solidFill>
                  <a:srgbClr val="DF6024"/>
                </a:solidFill>
                <a:latin typeface="+mn-lt"/>
              </a:rPr>
              <a:t>Commercial &amp; In Confidence</a:t>
            </a:r>
          </a:p>
        </p:txBody>
      </p:sp>
      <p:pic>
        <p:nvPicPr>
          <p:cNvPr id="13" name="Picture 12" descr="A close up of a sign&#10;&#10;Description automatically generated">
            <a:hlinkClick r:id="rId20"/>
            <a:extLst>
              <a:ext uri="{FF2B5EF4-FFF2-40B4-BE49-F238E27FC236}">
                <a16:creationId xmlns:a16="http://schemas.microsoft.com/office/drawing/2014/main" id="{09F7F545-A18F-4589-B0D9-9BCB91CA2523}"/>
              </a:ext>
            </a:extLst>
          </p:cNvPr>
          <p:cNvPicPr>
            <a:picLocks noChangeAspect="1"/>
          </p:cNvPicPr>
          <p:nvPr userDrawn="1"/>
        </p:nvPicPr>
        <p:blipFill>
          <a:blip r:embed="rId21" cstate="print">
            <a:extLst>
              <a:ext uri="{BEBA8EAE-BF5A-486C-A8C5-ECC9F3942E4B}">
                <a14:imgProps xmlns:a14="http://schemas.microsoft.com/office/drawing/2010/main">
                  <a14:imgLayer r:embed="rId22">
                    <a14:imgEffect>
                      <a14:colorTemperature colorTemp="4700"/>
                    </a14:imgEffect>
                  </a14:imgLayer>
                </a14:imgProps>
              </a:ext>
              <a:ext uri="{28A0092B-C50C-407E-A947-70E740481C1C}">
                <a14:useLocalDpi xmlns:a14="http://schemas.microsoft.com/office/drawing/2010/main" val="0"/>
              </a:ext>
            </a:extLst>
          </a:blip>
          <a:stretch>
            <a:fillRect/>
          </a:stretch>
        </p:blipFill>
        <p:spPr>
          <a:xfrm>
            <a:off x="8877784" y="6392268"/>
            <a:ext cx="360000" cy="360000"/>
          </a:xfrm>
          <a:prstGeom prst="rect">
            <a:avLst/>
          </a:prstGeom>
        </p:spPr>
      </p:pic>
      <p:pic>
        <p:nvPicPr>
          <p:cNvPr id="22" name="Picture 21" descr="A purple and grey text on a black background&#10;&#10;Description automatically generated">
            <a:extLst>
              <a:ext uri="{FF2B5EF4-FFF2-40B4-BE49-F238E27FC236}">
                <a16:creationId xmlns:a16="http://schemas.microsoft.com/office/drawing/2014/main" id="{6F8AAFCC-38BE-8A7D-D094-FA4D8E9F7A19}"/>
              </a:ext>
            </a:extLst>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262042" y="6338756"/>
            <a:ext cx="1521998" cy="464210"/>
          </a:xfrm>
          <a:prstGeom prst="rect">
            <a:avLst/>
          </a:prstGeom>
        </p:spPr>
      </p:pic>
      <p:pic>
        <p:nvPicPr>
          <p:cNvPr id="18" name="Picture 17" descr="A logo of a company&#10;&#10;Description automatically generated">
            <a:extLst>
              <a:ext uri="{FF2B5EF4-FFF2-40B4-BE49-F238E27FC236}">
                <a16:creationId xmlns:a16="http://schemas.microsoft.com/office/drawing/2014/main" id="{7E5F34EB-F11B-1ED7-CF1A-8CAF0860EF1D}"/>
              </a:ext>
            </a:extLst>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3243276" y="6320870"/>
            <a:ext cx="775578" cy="485665"/>
          </a:xfrm>
          <a:prstGeom prst="rect">
            <a:avLst/>
          </a:prstGeom>
        </p:spPr>
      </p:pic>
      <p:pic>
        <p:nvPicPr>
          <p:cNvPr id="23" name="Picture 22" descr="A blue and green logo&#10;&#10;Description automatically generated">
            <a:extLst>
              <a:ext uri="{FF2B5EF4-FFF2-40B4-BE49-F238E27FC236}">
                <a16:creationId xmlns:a16="http://schemas.microsoft.com/office/drawing/2014/main" id="{A49B77BE-71A6-CC09-B778-78A622F0589E}"/>
              </a:ext>
            </a:extLst>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4192772" y="6311899"/>
            <a:ext cx="485664" cy="485664"/>
          </a:xfrm>
          <a:prstGeom prst="rect">
            <a:avLst/>
          </a:prstGeom>
        </p:spPr>
      </p:pic>
      <p:pic>
        <p:nvPicPr>
          <p:cNvPr id="10" name="Picture 9" descr="A orange x on a black background&#10;&#10;Description automatically generated">
            <a:extLst>
              <a:ext uri="{FF2B5EF4-FFF2-40B4-BE49-F238E27FC236}">
                <a16:creationId xmlns:a16="http://schemas.microsoft.com/office/drawing/2014/main" id="{5C3D45FB-B7DE-5503-2729-9BC92F7619A1}"/>
              </a:ext>
            </a:extLst>
          </p:cNvPr>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9871317" y="6363140"/>
            <a:ext cx="422993" cy="422993"/>
          </a:xfrm>
          <a:prstGeom prst="rect">
            <a:avLst/>
          </a:prstGeom>
        </p:spPr>
      </p:pic>
    </p:spTree>
    <p:extLst>
      <p:ext uri="{BB962C8B-B14F-4D97-AF65-F5344CB8AC3E}">
        <p14:creationId xmlns:p14="http://schemas.microsoft.com/office/powerpoint/2010/main" val="80189648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90000"/>
        </a:lnSpc>
        <a:spcBef>
          <a:spcPct val="0"/>
        </a:spcBef>
        <a:buNone/>
        <a:defRPr sz="4800" kern="1200">
          <a:solidFill>
            <a:srgbClr val="DF6024"/>
          </a:solidFill>
          <a:latin typeface="BlissBold" panose="00000700000000000000"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mailto:askus@hopg.co.uk" TargetMode="External"/><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hyperlink" Target="https://www.facebook.com/HandsOnPG" TargetMode="External"/><Relationship Id="rId5" Type="http://schemas.openxmlformats.org/officeDocument/2006/relationships/hyperlink" Target="https://www.linkedin.com/company/hands-on-payroll-giving/" TargetMode="External"/><Relationship Id="rId4" Type="http://schemas.openxmlformats.org/officeDocument/2006/relationships/hyperlink" Target="http://www.hopg.co.uk/"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jpeg"/><Relationship Id="rId7"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2.png"/><Relationship Id="rId9" Type="http://schemas.openxmlformats.org/officeDocument/2006/relationships/image" Target="../media/image17.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rger_example.hopg.co.uk/"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jpeg"/><Relationship Id="rId4" Type="http://schemas.openxmlformats.org/officeDocument/2006/relationships/image" Target="../media/image19.jpeg"/></Relationships>
</file>

<file path=ppt/slides/_rels/slide6.xml.rels><?xml version="1.0" encoding="UTF-8" standalone="yes"?>
<Relationships xmlns="http://schemas.openxmlformats.org/package/2006/relationships"><Relationship Id="rId8" Type="http://schemas.openxmlformats.org/officeDocument/2006/relationships/image" Target="../media/image29.jpeg"/><Relationship Id="rId13" Type="http://schemas.openxmlformats.org/officeDocument/2006/relationships/image" Target="../media/image34.png"/><Relationship Id="rId3" Type="http://schemas.openxmlformats.org/officeDocument/2006/relationships/image" Target="../media/image24.jpeg"/><Relationship Id="rId7" Type="http://schemas.openxmlformats.org/officeDocument/2006/relationships/image" Target="../media/image28.png"/><Relationship Id="rId12" Type="http://schemas.openxmlformats.org/officeDocument/2006/relationships/image" Target="../media/image33.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7.png"/><Relationship Id="rId11" Type="http://schemas.openxmlformats.org/officeDocument/2006/relationships/image" Target="../media/image32.jpeg"/><Relationship Id="rId5" Type="http://schemas.openxmlformats.org/officeDocument/2006/relationships/image" Target="../media/image26.png"/><Relationship Id="rId15" Type="http://schemas.openxmlformats.org/officeDocument/2006/relationships/image" Target="../media/image36.png"/><Relationship Id="rId10" Type="http://schemas.openxmlformats.org/officeDocument/2006/relationships/image" Target="../media/image31.jpeg"/><Relationship Id="rId4" Type="http://schemas.openxmlformats.org/officeDocument/2006/relationships/image" Target="../media/image25.jpeg"/><Relationship Id="rId9" Type="http://schemas.openxmlformats.org/officeDocument/2006/relationships/image" Target="../media/image30.png"/><Relationship Id="rId14" Type="http://schemas.openxmlformats.org/officeDocument/2006/relationships/image" Target="../media/image35.png"/></Relationships>
</file>

<file path=ppt/slides/_rels/slide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23358D-B4AD-1614-5493-EEE580C056CB}"/>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0AAB3537-E3B9-00EF-E97D-F3DF37E5D6B3}"/>
              </a:ext>
            </a:extLst>
          </p:cNvPr>
          <p:cNvSpPr txBox="1"/>
          <p:nvPr/>
        </p:nvSpPr>
        <p:spPr>
          <a:xfrm>
            <a:off x="735608" y="1305342"/>
            <a:ext cx="11456392" cy="3016210"/>
          </a:xfrm>
          <a:prstGeom prst="rect">
            <a:avLst/>
          </a:prstGeom>
          <a:noFill/>
        </p:spPr>
        <p:txBody>
          <a:bodyPr wrap="square" lIns="91440" tIns="45720" rIns="91440" bIns="45720" rtlCol="0" anchor="t">
            <a:spAutoFit/>
          </a:bodyPr>
          <a:lstStyle/>
          <a:p>
            <a:r>
              <a:rPr lang="en-GB" sz="7000">
                <a:solidFill>
                  <a:srgbClr val="DE6428"/>
                </a:solidFill>
                <a:latin typeface="BlissBold" panose="00000700000000000000" pitchFamily="2" charset="0"/>
              </a:rPr>
              <a:t>Payroll Giving</a:t>
            </a:r>
            <a:endParaRPr lang="en-GB"/>
          </a:p>
          <a:p>
            <a:endParaRPr lang="en-GB" sz="4000">
              <a:solidFill>
                <a:srgbClr val="DE6428"/>
              </a:solidFill>
              <a:latin typeface="BlissBold" panose="00000700000000000000" pitchFamily="2" charset="0"/>
            </a:endParaRPr>
          </a:p>
          <a:p>
            <a:r>
              <a:rPr lang="en-GB" sz="4000">
                <a:solidFill>
                  <a:schemeClr val="tx1">
                    <a:lumMod val="65000"/>
                    <a:lumOff val="35000"/>
                  </a:schemeClr>
                </a:solidFill>
                <a:latin typeface="BlissBold"/>
              </a:rPr>
              <a:t>Information from </a:t>
            </a:r>
            <a:r>
              <a:rPr lang="en-GB" sz="4000">
                <a:solidFill>
                  <a:srgbClr val="DE6428"/>
                </a:solidFill>
                <a:latin typeface="BlissBold"/>
              </a:rPr>
              <a:t>Hands On Payroll Giving</a:t>
            </a:r>
          </a:p>
          <a:p>
            <a:endParaRPr lang="en-GB" sz="4000">
              <a:solidFill>
                <a:srgbClr val="DE6428"/>
              </a:solidFill>
              <a:latin typeface="BlissBold"/>
            </a:endParaRPr>
          </a:p>
        </p:txBody>
      </p:sp>
      <p:pic>
        <p:nvPicPr>
          <p:cNvPr id="2" name="Picture 1" descr="A close-up of a logo&#10;&#10;Description automatically generated">
            <a:extLst>
              <a:ext uri="{FF2B5EF4-FFF2-40B4-BE49-F238E27FC236}">
                <a16:creationId xmlns:a16="http://schemas.microsoft.com/office/drawing/2014/main" id="{6BCEFBA9-395A-FDA6-2F1D-6DFB5356CF1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08126" y="4710712"/>
            <a:ext cx="3293799" cy="926000"/>
          </a:xfrm>
          <a:prstGeom prst="rect">
            <a:avLst/>
          </a:prstGeom>
        </p:spPr>
      </p:pic>
    </p:spTree>
    <p:extLst>
      <p:ext uri="{BB962C8B-B14F-4D97-AF65-F5344CB8AC3E}">
        <p14:creationId xmlns:p14="http://schemas.microsoft.com/office/powerpoint/2010/main" val="30549679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E24F1AF-2048-2E5E-5FE6-E2D291EF60B7}"/>
              </a:ext>
            </a:extLst>
          </p:cNvPr>
          <p:cNvSpPr txBox="1">
            <a:spLocks/>
          </p:cNvSpPr>
          <p:nvPr/>
        </p:nvSpPr>
        <p:spPr>
          <a:xfrm>
            <a:off x="430865" y="166342"/>
            <a:ext cx="10515600" cy="90567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800" kern="1200">
                <a:solidFill>
                  <a:srgbClr val="DF6024"/>
                </a:solidFill>
                <a:latin typeface="BlissBold" panose="00000700000000000000" pitchFamily="2" charset="0"/>
                <a:ea typeface="+mj-ea"/>
                <a:cs typeface="+mj-cs"/>
              </a:defRPr>
            </a:lvl1pPr>
          </a:lstStyle>
          <a:p>
            <a:r>
              <a:rPr lang="en-GB" sz="4000"/>
              <a:t>Charity Benefits of Payroll Giving</a:t>
            </a:r>
          </a:p>
        </p:txBody>
      </p:sp>
      <p:sp>
        <p:nvSpPr>
          <p:cNvPr id="2" name="Content Placeholder 2">
            <a:extLst>
              <a:ext uri="{FF2B5EF4-FFF2-40B4-BE49-F238E27FC236}">
                <a16:creationId xmlns:a16="http://schemas.microsoft.com/office/drawing/2014/main" id="{A1206DC3-0168-E393-EBA1-84CA25EBD0A4}"/>
              </a:ext>
            </a:extLst>
          </p:cNvPr>
          <p:cNvSpPr txBox="1">
            <a:spLocks/>
          </p:cNvSpPr>
          <p:nvPr/>
        </p:nvSpPr>
        <p:spPr>
          <a:xfrm>
            <a:off x="209612" y="1160607"/>
            <a:ext cx="11344695" cy="4721578"/>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809625" indent="-542925">
              <a:spcAft>
                <a:spcPts val="1200"/>
              </a:spcAft>
              <a:buClr>
                <a:srgbClr val="DE6428"/>
              </a:buClr>
              <a:buFont typeface="Wingdings" panose="05000000000000000000" pitchFamily="2" charset="2"/>
              <a:buChar char="ü"/>
            </a:pPr>
            <a:r>
              <a:rPr lang="en-GB" sz="3600"/>
              <a:t>An unrestricted source of regular income for the cause</a:t>
            </a:r>
          </a:p>
          <a:p>
            <a:pPr marL="809625" indent="-542925">
              <a:spcAft>
                <a:spcPts val="1200"/>
              </a:spcAft>
              <a:buClr>
                <a:srgbClr val="DE6428"/>
              </a:buClr>
              <a:buFont typeface="Wingdings" panose="05000000000000000000" pitchFamily="2" charset="2"/>
              <a:buChar char="ü"/>
            </a:pPr>
            <a:r>
              <a:rPr lang="en-GB" sz="3600"/>
              <a:t>No need to apply for Gift Aid, which saves money and time</a:t>
            </a:r>
          </a:p>
          <a:p>
            <a:pPr marL="809625" indent="-542925">
              <a:spcAft>
                <a:spcPts val="1200"/>
              </a:spcAft>
              <a:buClr>
                <a:srgbClr val="DE6428"/>
              </a:buClr>
              <a:buFont typeface="Wingdings" panose="05000000000000000000" pitchFamily="2" charset="2"/>
              <a:buChar char="ü"/>
            </a:pPr>
            <a:r>
              <a:rPr lang="en-GB" sz="3600"/>
              <a:t>Allows charities to receive the full tax relief</a:t>
            </a:r>
          </a:p>
          <a:p>
            <a:pPr marL="1266825" lvl="1" indent="-542925">
              <a:spcAft>
                <a:spcPts val="1200"/>
              </a:spcAft>
              <a:buClr>
                <a:srgbClr val="DE6428"/>
              </a:buClr>
              <a:buFont typeface="Wingdings" panose="05000000000000000000" pitchFamily="2" charset="2"/>
              <a:buChar char="ü"/>
            </a:pPr>
            <a:r>
              <a:rPr lang="en-GB" sz="3200"/>
              <a:t>45% taxpayer £100 donation becomes £188 going to the charity</a:t>
            </a:r>
          </a:p>
          <a:p>
            <a:pPr marL="809625" indent="-542925">
              <a:spcAft>
                <a:spcPts val="1200"/>
              </a:spcAft>
              <a:buClr>
                <a:srgbClr val="DE6428"/>
              </a:buClr>
              <a:buFont typeface="Wingdings" panose="05000000000000000000" pitchFamily="2" charset="2"/>
              <a:buChar char="ü"/>
            </a:pPr>
            <a:r>
              <a:rPr lang="en-GB" sz="3600"/>
              <a:t>The average donation value is higher</a:t>
            </a:r>
          </a:p>
          <a:p>
            <a:pPr marL="809625" indent="-542925">
              <a:spcAft>
                <a:spcPts val="1200"/>
              </a:spcAft>
              <a:buClr>
                <a:srgbClr val="DE6428"/>
              </a:buClr>
              <a:buFont typeface="Wingdings" panose="05000000000000000000" pitchFamily="2" charset="2"/>
              <a:buChar char="ü"/>
            </a:pPr>
            <a:r>
              <a:rPr lang="en-GB" sz="3600"/>
              <a:t>Attrition is low, meaning payroll donors are likely to continue giving for longer</a:t>
            </a:r>
          </a:p>
        </p:txBody>
      </p:sp>
    </p:spTree>
    <p:extLst>
      <p:ext uri="{BB962C8B-B14F-4D97-AF65-F5344CB8AC3E}">
        <p14:creationId xmlns:p14="http://schemas.microsoft.com/office/powerpoint/2010/main" val="22073743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erson wearing a face mask and gloves holding a test tube&#10;&#10;Description automatically generated">
            <a:extLst>
              <a:ext uri="{FF2B5EF4-FFF2-40B4-BE49-F238E27FC236}">
                <a16:creationId xmlns:a16="http://schemas.microsoft.com/office/drawing/2014/main" id="{CE823855-FBC0-00C0-73E9-F3DD892EC01A}"/>
              </a:ext>
            </a:extLst>
          </p:cNvPr>
          <p:cNvPicPr>
            <a:picLocks noChangeAspect="1"/>
          </p:cNvPicPr>
          <p:nvPr/>
        </p:nvPicPr>
        <p:blipFill rotWithShape="1">
          <a:blip r:embed="rId3">
            <a:alphaModFix amt="20000"/>
            <a:extLst>
              <a:ext uri="{28A0092B-C50C-407E-A947-70E740481C1C}">
                <a14:useLocalDpi xmlns:a14="http://schemas.microsoft.com/office/drawing/2010/main" val="0"/>
              </a:ext>
            </a:extLst>
          </a:blip>
          <a:srcRect b="3809"/>
          <a:stretch/>
        </p:blipFill>
        <p:spPr>
          <a:xfrm>
            <a:off x="0" y="0"/>
            <a:ext cx="12192000" cy="6156960"/>
          </a:xfrm>
          <a:prstGeom prst="rect">
            <a:avLst/>
          </a:prstGeom>
        </p:spPr>
      </p:pic>
      <p:sp>
        <p:nvSpPr>
          <p:cNvPr id="3" name="Content Placeholder 2"/>
          <p:cNvSpPr>
            <a:spLocks noGrp="1"/>
          </p:cNvSpPr>
          <p:nvPr>
            <p:ph idx="1"/>
          </p:nvPr>
        </p:nvSpPr>
        <p:spPr>
          <a:xfrm>
            <a:off x="256674" y="1160607"/>
            <a:ext cx="11646568" cy="4742888"/>
          </a:xfrm>
        </p:spPr>
        <p:txBody>
          <a:bodyPr>
            <a:normAutofit/>
          </a:bodyPr>
          <a:lstStyle/>
          <a:p>
            <a:pPr marL="809625" indent="-542925">
              <a:spcAft>
                <a:spcPts val="1200"/>
              </a:spcAft>
              <a:buClr>
                <a:srgbClr val="DE6428"/>
              </a:buClr>
              <a:buFont typeface="Wingdings" panose="05000000000000000000" pitchFamily="2" charset="2"/>
              <a:buChar char="ü"/>
            </a:pPr>
            <a:endParaRPr lang="en-GB"/>
          </a:p>
          <a:p>
            <a:pPr marL="809625" indent="-542925">
              <a:spcAft>
                <a:spcPts val="1200"/>
              </a:spcAft>
              <a:buClr>
                <a:srgbClr val="DE6428"/>
              </a:buClr>
              <a:buFont typeface="Wingdings" panose="05000000000000000000" pitchFamily="2" charset="2"/>
              <a:buChar char="ü"/>
            </a:pPr>
            <a:endParaRPr lang="en-GB"/>
          </a:p>
          <a:p>
            <a:pPr marL="266700" indent="0">
              <a:spcAft>
                <a:spcPts val="1200"/>
              </a:spcAft>
              <a:buClr>
                <a:srgbClr val="DE6428"/>
              </a:buClr>
              <a:buNone/>
            </a:pPr>
            <a:endParaRPr lang="en-GB"/>
          </a:p>
          <a:p>
            <a:endParaRPr lang="en-GB"/>
          </a:p>
        </p:txBody>
      </p:sp>
      <p:sp>
        <p:nvSpPr>
          <p:cNvPr id="9" name="Title 1">
            <a:extLst>
              <a:ext uri="{FF2B5EF4-FFF2-40B4-BE49-F238E27FC236}">
                <a16:creationId xmlns:a16="http://schemas.microsoft.com/office/drawing/2014/main" id="{E02ABA8E-FEA7-405C-ACF0-0BA25D92223D}"/>
              </a:ext>
            </a:extLst>
          </p:cNvPr>
          <p:cNvSpPr txBox="1">
            <a:spLocks/>
          </p:cNvSpPr>
          <p:nvPr/>
        </p:nvSpPr>
        <p:spPr>
          <a:xfrm>
            <a:off x="416440" y="0"/>
            <a:ext cx="104400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800" kern="1200">
                <a:solidFill>
                  <a:srgbClr val="DF6024"/>
                </a:solidFill>
                <a:latin typeface="BlissBold" panose="00000700000000000000" pitchFamily="2" charset="0"/>
                <a:ea typeface="+mj-ea"/>
                <a:cs typeface="+mj-cs"/>
              </a:defRPr>
            </a:lvl1pPr>
          </a:lstStyle>
          <a:p>
            <a:r>
              <a:rPr lang="en-GB" sz="4000"/>
              <a:t>Charity Testimonial</a:t>
            </a:r>
          </a:p>
        </p:txBody>
      </p:sp>
      <p:sp>
        <p:nvSpPr>
          <p:cNvPr id="4" name="TextBox 3">
            <a:extLst>
              <a:ext uri="{FF2B5EF4-FFF2-40B4-BE49-F238E27FC236}">
                <a16:creationId xmlns:a16="http://schemas.microsoft.com/office/drawing/2014/main" id="{F0B99B3B-A435-72C6-10E3-14E0CABBC219}"/>
              </a:ext>
            </a:extLst>
          </p:cNvPr>
          <p:cNvSpPr txBox="1"/>
          <p:nvPr/>
        </p:nvSpPr>
        <p:spPr>
          <a:xfrm>
            <a:off x="1468600" y="1513207"/>
            <a:ext cx="9387840" cy="3785652"/>
          </a:xfrm>
          <a:prstGeom prst="rect">
            <a:avLst/>
          </a:prstGeom>
          <a:noFill/>
        </p:spPr>
        <p:txBody>
          <a:bodyPr wrap="square">
            <a:spAutoFit/>
          </a:bodyPr>
          <a:lstStyle/>
          <a:p>
            <a:pPr marL="0" indent="0">
              <a:buNone/>
            </a:pPr>
            <a:r>
              <a:rPr lang="en-GB" sz="2400" i="1">
                <a:solidFill>
                  <a:schemeClr val="tx1">
                    <a:lumMod val="65000"/>
                    <a:lumOff val="35000"/>
                  </a:schemeClr>
                </a:solidFill>
              </a:rPr>
              <a:t>“Payroll Giving is a great source of income for charities. Regular gifts allow us to plan for the future and this is especially important in long-term research undertaken by Cancer Research UK. </a:t>
            </a:r>
          </a:p>
          <a:p>
            <a:pPr marL="0" indent="0">
              <a:buNone/>
            </a:pPr>
            <a:endParaRPr lang="en-GB" sz="2400" i="1">
              <a:solidFill>
                <a:schemeClr val="tx1">
                  <a:lumMod val="65000"/>
                  <a:lumOff val="35000"/>
                </a:schemeClr>
              </a:solidFill>
            </a:endParaRPr>
          </a:p>
          <a:p>
            <a:pPr marL="0" indent="0">
              <a:buNone/>
            </a:pPr>
            <a:r>
              <a:rPr lang="en-GB" sz="2400" i="1">
                <a:solidFill>
                  <a:schemeClr val="tx1">
                    <a:lumMod val="65000"/>
                    <a:lumOff val="35000"/>
                  </a:schemeClr>
                </a:solidFill>
              </a:rPr>
              <a:t>As donations already include tax, we do not have to claim Gift Aid. Additionally, some employers match donations, enabling charities to do even more with these contributions.” </a:t>
            </a:r>
          </a:p>
          <a:p>
            <a:pPr marL="0" indent="0">
              <a:buNone/>
            </a:pPr>
            <a:endParaRPr lang="en-GB" sz="2400">
              <a:solidFill>
                <a:schemeClr val="tx1">
                  <a:lumMod val="65000"/>
                  <a:lumOff val="35000"/>
                </a:schemeClr>
              </a:solidFill>
            </a:endParaRPr>
          </a:p>
          <a:p>
            <a:pPr marL="0" indent="0">
              <a:buNone/>
            </a:pPr>
            <a:r>
              <a:rPr lang="en-GB" sz="1600">
                <a:solidFill>
                  <a:schemeClr val="tx1">
                    <a:lumMod val="65000"/>
                    <a:lumOff val="35000"/>
                  </a:schemeClr>
                </a:solidFill>
              </a:rPr>
              <a:t>MERVI SLADE </a:t>
            </a:r>
          </a:p>
          <a:p>
            <a:pPr marL="0" indent="0">
              <a:buNone/>
            </a:pPr>
            <a:r>
              <a:rPr lang="en-GB" sz="1600">
                <a:solidFill>
                  <a:schemeClr val="tx1">
                    <a:lumMod val="65000"/>
                    <a:lumOff val="35000"/>
                  </a:schemeClr>
                </a:solidFill>
              </a:rPr>
              <a:t>Product &amp; Programme Manager Payroll Giving</a:t>
            </a:r>
            <a:br>
              <a:rPr lang="en-GB" sz="1600">
                <a:solidFill>
                  <a:schemeClr val="tx1">
                    <a:lumMod val="65000"/>
                    <a:lumOff val="35000"/>
                  </a:schemeClr>
                </a:solidFill>
              </a:rPr>
            </a:br>
            <a:r>
              <a:rPr lang="en-GB" sz="1600">
                <a:solidFill>
                  <a:schemeClr val="tx1">
                    <a:lumMod val="65000"/>
                    <a:lumOff val="35000"/>
                  </a:schemeClr>
                </a:solidFill>
              </a:rPr>
              <a:t>Cancer Research UK </a:t>
            </a:r>
          </a:p>
        </p:txBody>
      </p:sp>
    </p:spTree>
    <p:extLst>
      <p:ext uri="{BB962C8B-B14F-4D97-AF65-F5344CB8AC3E}">
        <p14:creationId xmlns:p14="http://schemas.microsoft.com/office/powerpoint/2010/main" val="17528803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24593" y="449557"/>
            <a:ext cx="3472976" cy="6247864"/>
          </a:xfrm>
          <a:prstGeom prst="rect">
            <a:avLst/>
          </a:prstGeom>
          <a:noFill/>
        </p:spPr>
        <p:txBody>
          <a:bodyPr wrap="square" lIns="91440" tIns="45720" rIns="91440" bIns="45720" rtlCol="0" anchor="t">
            <a:spAutoFit/>
          </a:bodyPr>
          <a:lstStyle/>
          <a:p>
            <a:endParaRPr lang="en-GB" sz="4000">
              <a:solidFill>
                <a:srgbClr val="DE6428"/>
              </a:solidFill>
              <a:latin typeface="BlissBold" panose="00000700000000000000" pitchFamily="2" charset="0"/>
            </a:endParaRPr>
          </a:p>
          <a:p>
            <a:endParaRPr lang="en-GB" sz="4000" b="1">
              <a:solidFill>
                <a:srgbClr val="DE6428"/>
              </a:solidFill>
            </a:endParaRPr>
          </a:p>
          <a:p>
            <a:r>
              <a:rPr lang="en-GB" sz="2000" b="1">
                <a:solidFill>
                  <a:srgbClr val="DE6428"/>
                </a:solidFill>
              </a:rPr>
              <a:t>Penny Tapping</a:t>
            </a:r>
            <a:br>
              <a:rPr lang="en-GB" sz="2000" b="1">
                <a:solidFill>
                  <a:srgbClr val="DE6428"/>
                </a:solidFill>
              </a:rPr>
            </a:br>
            <a:r>
              <a:rPr lang="en-GB" sz="2000">
                <a:solidFill>
                  <a:srgbClr val="DE6428"/>
                </a:solidFill>
              </a:rPr>
              <a:t>Digital &amp; Operations Director </a:t>
            </a:r>
            <a:br>
              <a:rPr lang="en-GB" sz="2000" b="1">
                <a:solidFill>
                  <a:srgbClr val="DE6428"/>
                </a:solidFill>
              </a:rPr>
            </a:br>
            <a:r>
              <a:rPr lang="en-GB" sz="2000">
                <a:solidFill>
                  <a:schemeClr val="tx1">
                    <a:lumMod val="75000"/>
                    <a:lumOff val="25000"/>
                  </a:schemeClr>
                </a:solidFill>
              </a:rPr>
              <a:t>07736 063014</a:t>
            </a:r>
          </a:p>
          <a:p>
            <a:r>
              <a:rPr lang="en-GB" sz="2000">
                <a:solidFill>
                  <a:schemeClr val="tx1">
                    <a:lumMod val="75000"/>
                    <a:lumOff val="25000"/>
                  </a:schemeClr>
                </a:solidFill>
              </a:rPr>
              <a:t>Penny@hopg.co.uk</a:t>
            </a:r>
          </a:p>
          <a:p>
            <a:endParaRPr lang="en-GB" sz="2000">
              <a:solidFill>
                <a:schemeClr val="tx1">
                  <a:lumMod val="75000"/>
                  <a:lumOff val="25000"/>
                </a:schemeClr>
              </a:solidFill>
            </a:endParaRPr>
          </a:p>
          <a:p>
            <a:endParaRPr lang="en-GB" sz="2000">
              <a:solidFill>
                <a:schemeClr val="tx1">
                  <a:lumMod val="75000"/>
                  <a:lumOff val="25000"/>
                </a:schemeClr>
              </a:solidFill>
            </a:endParaRPr>
          </a:p>
          <a:p>
            <a:r>
              <a:rPr lang="en-GB" sz="2000" b="1">
                <a:solidFill>
                  <a:srgbClr val="DE6428"/>
                </a:solidFill>
              </a:rPr>
              <a:t>Andrew Holmes</a:t>
            </a:r>
          </a:p>
          <a:p>
            <a:r>
              <a:rPr lang="en-GB" sz="2000">
                <a:solidFill>
                  <a:srgbClr val="DE6428"/>
                </a:solidFill>
              </a:rPr>
              <a:t>Business Support Manager</a:t>
            </a:r>
          </a:p>
          <a:p>
            <a:r>
              <a:rPr lang="en-GB" sz="2000">
                <a:solidFill>
                  <a:schemeClr val="tx1">
                    <a:lumMod val="75000"/>
                    <a:lumOff val="25000"/>
                  </a:schemeClr>
                </a:solidFill>
              </a:rPr>
              <a:t>07900 373260</a:t>
            </a:r>
          </a:p>
          <a:p>
            <a:r>
              <a:rPr lang="en-GB" sz="2000">
                <a:solidFill>
                  <a:schemeClr val="tx1">
                    <a:lumMod val="75000"/>
                    <a:lumOff val="25000"/>
                  </a:schemeClr>
                </a:solidFill>
              </a:rPr>
              <a:t>Andrew@hopg.co.uk</a:t>
            </a:r>
          </a:p>
          <a:p>
            <a:endParaRPr lang="en-GB" sz="4000">
              <a:solidFill>
                <a:schemeClr val="tx1">
                  <a:lumMod val="75000"/>
                  <a:lumOff val="25000"/>
                </a:schemeClr>
              </a:solidFill>
            </a:endParaRPr>
          </a:p>
          <a:p>
            <a:endParaRPr lang="en-GB" sz="4000">
              <a:solidFill>
                <a:schemeClr val="tx1">
                  <a:lumMod val="75000"/>
                  <a:lumOff val="25000"/>
                </a:schemeClr>
              </a:solidFill>
            </a:endParaRPr>
          </a:p>
          <a:p>
            <a:endParaRPr lang="en-GB" sz="4000">
              <a:solidFill>
                <a:schemeClr val="tx1">
                  <a:lumMod val="75000"/>
                  <a:lumOff val="25000"/>
                </a:schemeClr>
              </a:solidFill>
            </a:endParaRPr>
          </a:p>
        </p:txBody>
      </p:sp>
      <p:sp>
        <p:nvSpPr>
          <p:cNvPr id="2" name="Title 1">
            <a:extLst>
              <a:ext uri="{FF2B5EF4-FFF2-40B4-BE49-F238E27FC236}">
                <a16:creationId xmlns:a16="http://schemas.microsoft.com/office/drawing/2014/main" id="{204221C7-1ED1-3FBC-F4FD-6021FF01F0BD}"/>
              </a:ext>
            </a:extLst>
          </p:cNvPr>
          <p:cNvSpPr txBox="1">
            <a:spLocks/>
          </p:cNvSpPr>
          <p:nvPr/>
        </p:nvSpPr>
        <p:spPr>
          <a:xfrm>
            <a:off x="416440" y="0"/>
            <a:ext cx="104400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800" kern="1200">
                <a:solidFill>
                  <a:srgbClr val="DF6024"/>
                </a:solidFill>
                <a:latin typeface="BlissBold" panose="00000700000000000000" pitchFamily="2" charset="0"/>
                <a:ea typeface="+mj-ea"/>
                <a:cs typeface="+mj-cs"/>
              </a:defRPr>
            </a:lvl1pPr>
          </a:lstStyle>
          <a:p>
            <a:r>
              <a:rPr lang="en-GB" sz="4000">
                <a:solidFill>
                  <a:srgbClr val="DE6428"/>
                </a:solidFill>
                <a:latin typeface="BlissBold" panose="00000700000000000000" pitchFamily="2" charset="0"/>
              </a:rPr>
              <a:t>Contact HOPG</a:t>
            </a:r>
            <a:endParaRPr lang="en-GB" sz="1400"/>
          </a:p>
        </p:txBody>
      </p:sp>
      <p:sp>
        <p:nvSpPr>
          <p:cNvPr id="3" name="TextBox 2">
            <a:extLst>
              <a:ext uri="{FF2B5EF4-FFF2-40B4-BE49-F238E27FC236}">
                <a16:creationId xmlns:a16="http://schemas.microsoft.com/office/drawing/2014/main" id="{57170438-D7EF-D0E5-15DD-4EA171C5A53B}"/>
              </a:ext>
            </a:extLst>
          </p:cNvPr>
          <p:cNvSpPr txBox="1"/>
          <p:nvPr/>
        </p:nvSpPr>
        <p:spPr>
          <a:xfrm>
            <a:off x="4627669" y="449557"/>
            <a:ext cx="7400207" cy="4401205"/>
          </a:xfrm>
          <a:prstGeom prst="rect">
            <a:avLst/>
          </a:prstGeom>
          <a:noFill/>
        </p:spPr>
        <p:txBody>
          <a:bodyPr wrap="square" lIns="91440" tIns="45720" rIns="91440" bIns="45720" rtlCol="0" anchor="t">
            <a:spAutoFit/>
          </a:bodyPr>
          <a:lstStyle/>
          <a:p>
            <a:endParaRPr lang="en-GB" sz="4000">
              <a:solidFill>
                <a:srgbClr val="DE6428"/>
              </a:solidFill>
              <a:latin typeface="BlissBold" panose="00000700000000000000" pitchFamily="2" charset="0"/>
            </a:endParaRPr>
          </a:p>
          <a:p>
            <a:endParaRPr lang="en-GB" sz="4000" b="1">
              <a:solidFill>
                <a:srgbClr val="DE6428"/>
              </a:solidFill>
            </a:endParaRPr>
          </a:p>
          <a:p>
            <a:r>
              <a:rPr lang="en-GB" sz="2000" b="1">
                <a:solidFill>
                  <a:srgbClr val="DE6428"/>
                </a:solidFill>
              </a:rPr>
              <a:t>HOPG General Contact</a:t>
            </a:r>
          </a:p>
          <a:p>
            <a:r>
              <a:rPr lang="en-GB" sz="2000">
                <a:solidFill>
                  <a:srgbClr val="DE6428"/>
                </a:solidFill>
              </a:rPr>
              <a:t>Helpline:  </a:t>
            </a:r>
            <a:r>
              <a:rPr lang="en-GB" sz="2000">
                <a:solidFill>
                  <a:schemeClr val="tx1">
                    <a:lumMod val="75000"/>
                    <a:lumOff val="25000"/>
                  </a:schemeClr>
                </a:solidFill>
              </a:rPr>
              <a:t>01433 651972</a:t>
            </a:r>
          </a:p>
          <a:p>
            <a:r>
              <a:rPr lang="en-GB" sz="2000">
                <a:solidFill>
                  <a:srgbClr val="DE6428"/>
                </a:solidFill>
              </a:rPr>
              <a:t>Email support: </a:t>
            </a:r>
            <a:r>
              <a:rPr lang="en-GB" sz="2000">
                <a:solidFill>
                  <a:schemeClr val="tx1">
                    <a:lumMod val="75000"/>
                    <a:lumOff val="25000"/>
                  </a:schemeClr>
                </a:solidFill>
                <a:hlinkClick r:id="rId3"/>
              </a:rPr>
              <a:t>askus@hopg.co.uk</a:t>
            </a:r>
            <a:endParaRPr lang="en-GB" sz="2000">
              <a:solidFill>
                <a:schemeClr val="tx1">
                  <a:lumMod val="75000"/>
                  <a:lumOff val="25000"/>
                </a:schemeClr>
              </a:solidFill>
            </a:endParaRPr>
          </a:p>
          <a:p>
            <a:r>
              <a:rPr lang="en-GB" sz="2000">
                <a:solidFill>
                  <a:srgbClr val="DE6428"/>
                </a:solidFill>
              </a:rPr>
              <a:t>Website: </a:t>
            </a:r>
            <a:r>
              <a:rPr lang="en-GB" sz="2000">
                <a:solidFill>
                  <a:schemeClr val="tx1">
                    <a:lumMod val="75000"/>
                    <a:lumOff val="25000"/>
                  </a:schemeClr>
                </a:solidFill>
                <a:hlinkClick r:id="rId4"/>
              </a:rPr>
              <a:t>www.hopg.co.uk</a:t>
            </a:r>
            <a:endParaRPr lang="en-GB" sz="2000">
              <a:solidFill>
                <a:schemeClr val="tx1">
                  <a:lumMod val="75000"/>
                  <a:lumOff val="25000"/>
                </a:schemeClr>
              </a:solidFill>
            </a:endParaRPr>
          </a:p>
          <a:p>
            <a:endParaRPr lang="en-GB" sz="2000">
              <a:solidFill>
                <a:schemeClr val="tx1">
                  <a:lumMod val="75000"/>
                  <a:lumOff val="25000"/>
                </a:schemeClr>
              </a:solidFill>
            </a:endParaRPr>
          </a:p>
          <a:p>
            <a:endParaRPr lang="en-GB" sz="2000">
              <a:solidFill>
                <a:schemeClr val="tx1">
                  <a:lumMod val="75000"/>
                  <a:lumOff val="25000"/>
                </a:schemeClr>
              </a:solidFill>
            </a:endParaRPr>
          </a:p>
          <a:p>
            <a:r>
              <a:rPr lang="en-GB" sz="2000">
                <a:solidFill>
                  <a:srgbClr val="DE6428"/>
                </a:solidFill>
              </a:rPr>
              <a:t>LinkedIn: </a:t>
            </a:r>
            <a:r>
              <a:rPr lang="en-GB">
                <a:solidFill>
                  <a:schemeClr val="tx1">
                    <a:lumMod val="75000"/>
                    <a:lumOff val="25000"/>
                  </a:schemeClr>
                </a:solidFill>
                <a:hlinkClick r:id="rId5"/>
              </a:rPr>
              <a:t>https://www.linkedin.com/company/hands-on-payroll-giving/</a:t>
            </a:r>
            <a:r>
              <a:rPr lang="en-GB">
                <a:solidFill>
                  <a:schemeClr val="tx1">
                    <a:lumMod val="75000"/>
                    <a:lumOff val="25000"/>
                  </a:schemeClr>
                </a:solidFill>
              </a:rPr>
              <a:t> </a:t>
            </a:r>
          </a:p>
          <a:p>
            <a:r>
              <a:rPr lang="en-GB" sz="2000">
                <a:solidFill>
                  <a:srgbClr val="DE6428"/>
                </a:solidFill>
              </a:rPr>
              <a:t>Facebook</a:t>
            </a:r>
            <a:r>
              <a:rPr lang="en-GB" sz="2000">
                <a:solidFill>
                  <a:schemeClr val="tx1">
                    <a:lumMod val="75000"/>
                    <a:lumOff val="25000"/>
                  </a:schemeClr>
                </a:solidFill>
              </a:rPr>
              <a:t>: </a:t>
            </a:r>
            <a:r>
              <a:rPr lang="en-GB">
                <a:solidFill>
                  <a:schemeClr val="tx1">
                    <a:lumMod val="75000"/>
                    <a:lumOff val="25000"/>
                  </a:schemeClr>
                </a:solidFill>
                <a:hlinkClick r:id="rId6"/>
              </a:rPr>
              <a:t>https://www.facebook.com/HandsOnPG</a:t>
            </a:r>
            <a:r>
              <a:rPr lang="en-GB">
                <a:solidFill>
                  <a:schemeClr val="tx1">
                    <a:lumMod val="75000"/>
                    <a:lumOff val="25000"/>
                  </a:schemeClr>
                </a:solidFill>
              </a:rPr>
              <a:t>  </a:t>
            </a:r>
          </a:p>
          <a:p>
            <a:r>
              <a:rPr lang="en-GB" sz="2000">
                <a:solidFill>
                  <a:srgbClr val="DE6428"/>
                </a:solidFill>
              </a:rPr>
              <a:t>Instagram: </a:t>
            </a:r>
            <a:r>
              <a:rPr lang="en-GB">
                <a:solidFill>
                  <a:schemeClr val="tx1">
                    <a:lumMod val="75000"/>
                    <a:lumOff val="25000"/>
                  </a:schemeClr>
                </a:solidFill>
              </a:rPr>
              <a:t>@handsonpg</a:t>
            </a:r>
          </a:p>
          <a:p>
            <a:r>
              <a:rPr lang="en-GB" sz="2000">
                <a:solidFill>
                  <a:srgbClr val="DE6428"/>
                </a:solidFill>
              </a:rPr>
              <a:t>X: </a:t>
            </a:r>
            <a:r>
              <a:rPr lang="en-GB">
                <a:solidFill>
                  <a:schemeClr val="tx1">
                    <a:lumMod val="75000"/>
                    <a:lumOff val="25000"/>
                  </a:schemeClr>
                </a:solidFill>
              </a:rPr>
              <a:t>@handsonpg</a:t>
            </a:r>
          </a:p>
        </p:txBody>
      </p:sp>
    </p:spTree>
    <p:extLst>
      <p:ext uri="{BB962C8B-B14F-4D97-AF65-F5344CB8AC3E}">
        <p14:creationId xmlns:p14="http://schemas.microsoft.com/office/powerpoint/2010/main" val="24902074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0865" y="166342"/>
            <a:ext cx="10515600" cy="905679"/>
          </a:xfrm>
        </p:spPr>
        <p:txBody>
          <a:bodyPr>
            <a:normAutofit/>
          </a:bodyPr>
          <a:lstStyle/>
          <a:p>
            <a:r>
              <a:rPr lang="en-GB" sz="4000"/>
              <a:t>Hands On Payroll Giving</a:t>
            </a:r>
          </a:p>
        </p:txBody>
      </p:sp>
      <p:sp>
        <p:nvSpPr>
          <p:cNvPr id="19" name="TextBox 18"/>
          <p:cNvSpPr txBox="1"/>
          <p:nvPr/>
        </p:nvSpPr>
        <p:spPr>
          <a:xfrm>
            <a:off x="6096000" y="451552"/>
            <a:ext cx="6004234" cy="4493538"/>
          </a:xfrm>
          <a:prstGeom prst="rect">
            <a:avLst/>
          </a:prstGeom>
          <a:noFill/>
        </p:spPr>
        <p:txBody>
          <a:bodyPr wrap="square" rtlCol="0">
            <a:spAutoFit/>
          </a:bodyPr>
          <a:lstStyle/>
          <a:p>
            <a:pPr marL="531813" indent="-531813">
              <a:buClr>
                <a:srgbClr val="DE6428"/>
              </a:buClr>
              <a:buFont typeface="Wingdings" panose="05000000000000000000" pitchFamily="2" charset="2"/>
              <a:buChar char="ü"/>
            </a:pPr>
            <a:r>
              <a:rPr lang="en-GB" sz="2200">
                <a:solidFill>
                  <a:schemeClr val="tx1">
                    <a:lumMod val="65000"/>
                    <a:lumOff val="35000"/>
                  </a:schemeClr>
                </a:solidFill>
              </a:rPr>
              <a:t>Family run Professional Fundraising Organisation dedicated to Payroll Giving, established in 1994</a:t>
            </a:r>
          </a:p>
          <a:p>
            <a:pPr marL="531813" indent="-531813">
              <a:buClr>
                <a:srgbClr val="DE6428"/>
              </a:buClr>
              <a:buFont typeface="Wingdings" panose="05000000000000000000" pitchFamily="2" charset="2"/>
              <a:buChar char="ü"/>
            </a:pPr>
            <a:r>
              <a:rPr lang="en-GB" sz="2200">
                <a:solidFill>
                  <a:schemeClr val="tx1">
                    <a:lumMod val="65000"/>
                    <a:lumOff val="35000"/>
                  </a:schemeClr>
                </a:solidFill>
              </a:rPr>
              <a:t>Free service to employers for Payroll Giving support with new or existing schemes </a:t>
            </a:r>
          </a:p>
          <a:p>
            <a:pPr marL="531813" indent="-531813">
              <a:buClr>
                <a:srgbClr val="DE6428"/>
              </a:buClr>
              <a:buFont typeface="Wingdings" panose="05000000000000000000" pitchFamily="2" charset="2"/>
              <a:buChar char="ü"/>
            </a:pPr>
            <a:r>
              <a:rPr lang="en-GB" sz="2200">
                <a:solidFill>
                  <a:schemeClr val="tx1">
                    <a:lumMod val="65000"/>
                    <a:lumOff val="35000"/>
                  </a:schemeClr>
                </a:solidFill>
              </a:rPr>
              <a:t>SSO integration with RGER platform</a:t>
            </a:r>
          </a:p>
          <a:p>
            <a:pPr marL="531813" indent="-531813">
              <a:buClr>
                <a:srgbClr val="DE6428"/>
              </a:buClr>
              <a:buFont typeface="Wingdings" panose="05000000000000000000" pitchFamily="2" charset="2"/>
              <a:buChar char="ü"/>
            </a:pPr>
            <a:r>
              <a:rPr lang="en-GB" sz="2200">
                <a:solidFill>
                  <a:schemeClr val="tx1">
                    <a:lumMod val="65000"/>
                    <a:lumOff val="35000"/>
                  </a:schemeClr>
                </a:solidFill>
              </a:rPr>
              <a:t>Office team based in Derbyshire, with nationwide team for onsite roadshow events</a:t>
            </a:r>
          </a:p>
          <a:p>
            <a:pPr marL="531813" indent="-531813">
              <a:buClr>
                <a:srgbClr val="DE6428"/>
              </a:buClr>
              <a:buFont typeface="Wingdings" panose="05000000000000000000" pitchFamily="2" charset="2"/>
              <a:buChar char="ü"/>
            </a:pPr>
            <a:r>
              <a:rPr lang="en-GB" sz="2200">
                <a:solidFill>
                  <a:schemeClr val="tx1">
                    <a:lumMod val="65000"/>
                    <a:lumOff val="35000"/>
                  </a:schemeClr>
                </a:solidFill>
              </a:rPr>
              <a:t>Work with all Payroll Giving Agencies, like Charitable Giving, Charities Trust and CAF</a:t>
            </a:r>
          </a:p>
          <a:p>
            <a:pPr marL="531813" indent="-531813">
              <a:buClr>
                <a:srgbClr val="DE6428"/>
              </a:buClr>
              <a:buFont typeface="Wingdings" panose="05000000000000000000" pitchFamily="2" charset="2"/>
              <a:buChar char="ü"/>
            </a:pPr>
            <a:r>
              <a:rPr lang="en-GB" sz="2200">
                <a:solidFill>
                  <a:schemeClr val="tx1">
                    <a:lumMod val="65000"/>
                    <a:lumOff val="35000"/>
                  </a:schemeClr>
                </a:solidFill>
              </a:rPr>
              <a:t>Funded by 120 of the UK’s top charities</a:t>
            </a:r>
          </a:p>
          <a:p>
            <a:pPr marL="531813" indent="-531813">
              <a:buClr>
                <a:srgbClr val="DE6428"/>
              </a:buClr>
              <a:buFont typeface="Wingdings" panose="05000000000000000000" pitchFamily="2" charset="2"/>
              <a:buChar char="ü"/>
            </a:pPr>
            <a:r>
              <a:rPr lang="en-GB" sz="2200">
                <a:solidFill>
                  <a:schemeClr val="tx1">
                    <a:lumMod val="65000"/>
                    <a:lumOff val="35000"/>
                  </a:schemeClr>
                </a:solidFill>
              </a:rPr>
              <a:t>Facilitate donations to any UK charity</a:t>
            </a:r>
          </a:p>
          <a:p>
            <a:pPr marL="531813" indent="-531813">
              <a:buClr>
                <a:srgbClr val="DE6428"/>
              </a:buClr>
              <a:buFont typeface="Wingdings" panose="05000000000000000000" pitchFamily="2" charset="2"/>
              <a:buChar char="ü"/>
            </a:pPr>
            <a:r>
              <a:rPr lang="en-GB" sz="2200">
                <a:solidFill>
                  <a:schemeClr val="tx1">
                    <a:lumMod val="65000"/>
                    <a:lumOff val="35000"/>
                  </a:schemeClr>
                </a:solidFill>
              </a:rPr>
              <a:t>We work with employers large and small</a:t>
            </a:r>
          </a:p>
        </p:txBody>
      </p:sp>
      <p:pic>
        <p:nvPicPr>
          <p:cNvPr id="14" name="Picture 13">
            <a:extLst>
              <a:ext uri="{FF2B5EF4-FFF2-40B4-BE49-F238E27FC236}">
                <a16:creationId xmlns:a16="http://schemas.microsoft.com/office/drawing/2014/main" id="{C787BD47-D4C9-4430-9513-E04DA42663A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56920" y="4965281"/>
            <a:ext cx="1555436" cy="845917"/>
          </a:xfrm>
          <a:prstGeom prst="rect">
            <a:avLst/>
          </a:prstGeom>
        </p:spPr>
      </p:pic>
      <p:pic>
        <p:nvPicPr>
          <p:cNvPr id="7" name="Picture 6" descr="A picture containing drawing&#10;&#10;Description automatically generated">
            <a:extLst>
              <a:ext uri="{FF2B5EF4-FFF2-40B4-BE49-F238E27FC236}">
                <a16:creationId xmlns:a16="http://schemas.microsoft.com/office/drawing/2014/main" id="{40AF20F1-D374-4ED1-A6CE-95A0C2DC104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7163" y="5252312"/>
            <a:ext cx="2176711" cy="578603"/>
          </a:xfrm>
          <a:prstGeom prst="rect">
            <a:avLst/>
          </a:prstGeom>
        </p:spPr>
      </p:pic>
      <p:pic>
        <p:nvPicPr>
          <p:cNvPr id="1026" name="Picture 2" descr="Q&amp;A: Does Sainsbury's Franchise in the UK?">
            <a:extLst>
              <a:ext uri="{FF2B5EF4-FFF2-40B4-BE49-F238E27FC236}">
                <a16:creationId xmlns:a16="http://schemas.microsoft.com/office/drawing/2014/main" id="{EE71EE26-10E2-4FEA-9545-807ADCC0B021}"/>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27532" b="36867"/>
          <a:stretch/>
        </p:blipFill>
        <p:spPr bwMode="auto">
          <a:xfrm>
            <a:off x="10071860" y="5333970"/>
            <a:ext cx="1795508" cy="39241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A picture containing clock&#10;&#10;Description automatically generated">
            <a:extLst>
              <a:ext uri="{FF2B5EF4-FFF2-40B4-BE49-F238E27FC236}">
                <a16:creationId xmlns:a16="http://schemas.microsoft.com/office/drawing/2014/main" id="{A5851EA3-E33B-43E5-B0B6-7A48C9D049F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974021" y="5095199"/>
            <a:ext cx="839982" cy="839982"/>
          </a:xfrm>
          <a:prstGeom prst="rect">
            <a:avLst/>
          </a:prstGeom>
        </p:spPr>
      </p:pic>
      <p:pic>
        <p:nvPicPr>
          <p:cNvPr id="3" name="Picture 2" descr="Bank of England - Government ICT | January 2023">
            <a:extLst>
              <a:ext uri="{FF2B5EF4-FFF2-40B4-BE49-F238E27FC236}">
                <a16:creationId xmlns:a16="http://schemas.microsoft.com/office/drawing/2014/main" id="{D14B9428-C894-7755-E07C-9C7C28B4D5EF}"/>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066991" y="5046361"/>
            <a:ext cx="1555436" cy="88882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black background with a black square&#10;&#10;Description automatically generated with medium confidence">
            <a:extLst>
              <a:ext uri="{FF2B5EF4-FFF2-40B4-BE49-F238E27FC236}">
                <a16:creationId xmlns:a16="http://schemas.microsoft.com/office/drawing/2014/main" id="{338C3B5B-FCDE-762E-A427-59A03981E35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548631" y="5095199"/>
            <a:ext cx="949987" cy="793239"/>
          </a:xfrm>
          <a:prstGeom prst="rect">
            <a:avLst/>
          </a:prstGeom>
        </p:spPr>
      </p:pic>
      <p:pic>
        <p:nvPicPr>
          <p:cNvPr id="8" name="Picture 7" descr="A group of people posing for a photo&#10;&#10;Description automatically generated">
            <a:extLst>
              <a:ext uri="{FF2B5EF4-FFF2-40B4-BE49-F238E27FC236}">
                <a16:creationId xmlns:a16="http://schemas.microsoft.com/office/drawing/2014/main" id="{DAD0DA2E-2E52-C6CF-D7E6-609EFDDA5A7C}"/>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30865" y="1439848"/>
            <a:ext cx="5327776" cy="3249383"/>
          </a:xfrm>
          <a:prstGeom prst="rect">
            <a:avLst/>
          </a:prstGeom>
        </p:spPr>
      </p:pic>
    </p:spTree>
    <p:extLst>
      <p:ext uri="{BB962C8B-B14F-4D97-AF65-F5344CB8AC3E}">
        <p14:creationId xmlns:p14="http://schemas.microsoft.com/office/powerpoint/2010/main" val="10152842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0865" y="166342"/>
            <a:ext cx="10515600" cy="905679"/>
          </a:xfrm>
        </p:spPr>
        <p:txBody>
          <a:bodyPr>
            <a:normAutofit/>
          </a:bodyPr>
          <a:lstStyle/>
          <a:p>
            <a:r>
              <a:rPr lang="en-GB" sz="4000"/>
              <a:t>What is Payroll Giving?</a:t>
            </a:r>
          </a:p>
        </p:txBody>
      </p:sp>
      <p:sp>
        <p:nvSpPr>
          <p:cNvPr id="3" name="Content Placeholder 2">
            <a:extLst>
              <a:ext uri="{FF2B5EF4-FFF2-40B4-BE49-F238E27FC236}">
                <a16:creationId xmlns:a16="http://schemas.microsoft.com/office/drawing/2014/main" id="{BC70824F-F7D4-421D-4677-6812ECBF8DA6}"/>
              </a:ext>
            </a:extLst>
          </p:cNvPr>
          <p:cNvSpPr txBox="1">
            <a:spLocks/>
          </p:cNvSpPr>
          <p:nvPr/>
        </p:nvSpPr>
        <p:spPr>
          <a:xfrm>
            <a:off x="209612" y="1160607"/>
            <a:ext cx="11344695" cy="472157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809625" indent="-542925">
              <a:spcAft>
                <a:spcPts val="1200"/>
              </a:spcAft>
              <a:buClr>
                <a:srgbClr val="DE6428"/>
              </a:buClr>
              <a:buFont typeface="Wingdings" panose="05000000000000000000" pitchFamily="2" charset="2"/>
              <a:buChar char="ü"/>
            </a:pPr>
            <a:r>
              <a:rPr lang="en-GB"/>
              <a:t>Payroll Giving is a Government endorsed mechanism that allows PAYE employees to donate to charity directly from their salary, tax-free  </a:t>
            </a:r>
          </a:p>
          <a:p>
            <a:pPr marL="809625" indent="-542925">
              <a:spcAft>
                <a:spcPts val="1200"/>
              </a:spcAft>
              <a:buClr>
                <a:srgbClr val="DE6428"/>
              </a:buClr>
              <a:buFont typeface="Wingdings" panose="05000000000000000000" pitchFamily="2" charset="2"/>
              <a:buChar char="ü"/>
            </a:pPr>
            <a:r>
              <a:rPr lang="en-GB"/>
              <a:t>The UK charity sector receives more than £128 million per year from over 500,000 employees giving via the scheme </a:t>
            </a:r>
          </a:p>
          <a:p>
            <a:pPr marL="809625" indent="-542925">
              <a:spcAft>
                <a:spcPts val="1200"/>
              </a:spcAft>
              <a:buClr>
                <a:srgbClr val="DE6428"/>
              </a:buClr>
              <a:buFont typeface="Wingdings" panose="05000000000000000000" pitchFamily="2" charset="2"/>
              <a:buChar char="ü"/>
            </a:pPr>
            <a:r>
              <a:rPr lang="en-GB"/>
              <a:t>Employees nominate to give any amount to any UK registered charity (or charities) from their pre-tax pay. Donations can be altered at any time, making Payroll Giving flexible and pertinent for all workforces </a:t>
            </a:r>
          </a:p>
          <a:p>
            <a:pPr marL="809625" indent="-542925">
              <a:spcAft>
                <a:spcPts val="1200"/>
              </a:spcAft>
              <a:buClr>
                <a:srgbClr val="DE6428"/>
              </a:buClr>
              <a:buFont typeface="Wingdings" panose="05000000000000000000" pitchFamily="2" charset="2"/>
              <a:buChar char="ü"/>
            </a:pPr>
            <a:r>
              <a:rPr lang="en-GB"/>
              <a:t>Payroll Giving is quick, easy, and free of charge for employers to set-up and run</a:t>
            </a:r>
          </a:p>
          <a:p>
            <a:pPr marL="809625" indent="-542925">
              <a:spcAft>
                <a:spcPts val="1200"/>
              </a:spcAft>
              <a:buClr>
                <a:srgbClr val="DE6428"/>
              </a:buClr>
              <a:buFont typeface="Wingdings" panose="05000000000000000000" pitchFamily="2" charset="2"/>
              <a:buChar char="ü"/>
            </a:pPr>
            <a:endParaRPr lang="en-GB"/>
          </a:p>
          <a:p>
            <a:pPr marL="266700" indent="0">
              <a:spcAft>
                <a:spcPts val="1200"/>
              </a:spcAft>
              <a:buClr>
                <a:srgbClr val="DE6428"/>
              </a:buClr>
              <a:buFont typeface="Arial" panose="020B0604020202020204" pitchFamily="34" charset="0"/>
              <a:buNone/>
            </a:pPr>
            <a:endParaRPr lang="en-GB"/>
          </a:p>
        </p:txBody>
      </p:sp>
    </p:spTree>
    <p:extLst>
      <p:ext uri="{BB962C8B-B14F-4D97-AF65-F5344CB8AC3E}">
        <p14:creationId xmlns:p14="http://schemas.microsoft.com/office/powerpoint/2010/main" val="30896473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9612" y="1160607"/>
            <a:ext cx="11344695" cy="4887267"/>
          </a:xfrm>
        </p:spPr>
        <p:txBody>
          <a:bodyPr>
            <a:normAutofit fontScale="77500" lnSpcReduction="20000"/>
          </a:bodyPr>
          <a:lstStyle/>
          <a:p>
            <a:pPr marL="809625" indent="-542925">
              <a:lnSpc>
                <a:spcPct val="120000"/>
              </a:lnSpc>
              <a:spcBef>
                <a:spcPts val="1200"/>
              </a:spcBef>
              <a:spcAft>
                <a:spcPts val="600"/>
              </a:spcAft>
              <a:buClr>
                <a:srgbClr val="DE6428"/>
              </a:buClr>
              <a:buFont typeface="Wingdings" panose="05000000000000000000" pitchFamily="2" charset="2"/>
              <a:buChar char="ü"/>
            </a:pPr>
            <a:r>
              <a:rPr lang="en-GB"/>
              <a:t>SSO from RGER platform to employer branded online pages to with company logo, colours and corporate charity feature, example site: </a:t>
            </a:r>
            <a:r>
              <a:rPr lang="en-GB">
                <a:hlinkClick r:id="rId3"/>
              </a:rPr>
              <a:t>https://rger_example.hopg.co.uk/</a:t>
            </a:r>
            <a:r>
              <a:rPr lang="en-GB"/>
              <a:t> </a:t>
            </a:r>
          </a:p>
          <a:p>
            <a:pPr marL="809625" indent="-542925">
              <a:lnSpc>
                <a:spcPct val="120000"/>
              </a:lnSpc>
              <a:spcBef>
                <a:spcPts val="1200"/>
              </a:spcBef>
              <a:spcAft>
                <a:spcPts val="600"/>
              </a:spcAft>
              <a:buClr>
                <a:srgbClr val="DE6428"/>
              </a:buClr>
              <a:buFont typeface="Wingdings" panose="05000000000000000000" pitchFamily="2" charset="2"/>
              <a:buChar char="ü"/>
            </a:pPr>
            <a:r>
              <a:rPr lang="en-GB"/>
              <a:t>Pages are secure, user-friendly and allow employees to start, amend and cancellation donations at any time. Data is captured and shared in line with payroll cut-offs. </a:t>
            </a:r>
          </a:p>
          <a:p>
            <a:pPr marL="809625" indent="-542925">
              <a:lnSpc>
                <a:spcPct val="120000"/>
              </a:lnSpc>
              <a:spcBef>
                <a:spcPts val="1200"/>
              </a:spcBef>
              <a:spcAft>
                <a:spcPts val="600"/>
              </a:spcAft>
              <a:buClr>
                <a:srgbClr val="DE6428"/>
              </a:buClr>
              <a:buFont typeface="Wingdings" panose="05000000000000000000" pitchFamily="2" charset="2"/>
              <a:buChar char="ü"/>
            </a:pPr>
            <a:r>
              <a:rPr lang="en-GB"/>
              <a:t>Manage the end-to-end data flow with deduction reports sent via </a:t>
            </a:r>
            <a:r>
              <a:rPr lang="en-GB" err="1"/>
              <a:t>SmartPay</a:t>
            </a:r>
            <a:r>
              <a:rPr lang="en-GB"/>
              <a:t>.</a:t>
            </a:r>
          </a:p>
          <a:p>
            <a:pPr marL="809625" indent="-542925">
              <a:lnSpc>
                <a:spcPct val="120000"/>
              </a:lnSpc>
              <a:spcBef>
                <a:spcPts val="1200"/>
              </a:spcBef>
              <a:spcAft>
                <a:spcPts val="600"/>
              </a:spcAft>
              <a:buClr>
                <a:srgbClr val="DE6428"/>
              </a:buClr>
              <a:buFont typeface="Wingdings" panose="05000000000000000000" pitchFamily="2" charset="2"/>
              <a:buChar char="ü"/>
            </a:pPr>
            <a:r>
              <a:rPr lang="en-GB"/>
              <a:t>Integrate with all Payroll Giving agencies on existing schemes, or offer simple registration and set-up for new schemes, free of charge.</a:t>
            </a:r>
          </a:p>
          <a:p>
            <a:pPr marL="809625" indent="-542925">
              <a:lnSpc>
                <a:spcPct val="120000"/>
              </a:lnSpc>
              <a:spcBef>
                <a:spcPts val="1200"/>
              </a:spcBef>
              <a:spcAft>
                <a:spcPts val="600"/>
              </a:spcAft>
              <a:buClr>
                <a:srgbClr val="DE6428"/>
              </a:buClr>
              <a:buFont typeface="Wingdings" panose="05000000000000000000" pitchFamily="2" charset="2"/>
              <a:buChar char="ü"/>
            </a:pPr>
            <a:r>
              <a:rPr lang="en-GB"/>
              <a:t>Communication templates for sharing with employees.</a:t>
            </a:r>
          </a:p>
          <a:p>
            <a:pPr marL="809625" indent="-542925">
              <a:lnSpc>
                <a:spcPct val="120000"/>
              </a:lnSpc>
              <a:spcBef>
                <a:spcPts val="1200"/>
              </a:spcBef>
              <a:spcAft>
                <a:spcPts val="600"/>
              </a:spcAft>
              <a:buClr>
                <a:srgbClr val="DE6428"/>
              </a:buClr>
              <a:buFont typeface="Wingdings" panose="05000000000000000000" pitchFamily="2" charset="2"/>
              <a:buChar char="ü"/>
            </a:pPr>
            <a:r>
              <a:rPr lang="en-GB"/>
              <a:t>Roadshow events and webinars during the year, plus feature promotions and competitions. </a:t>
            </a:r>
          </a:p>
          <a:p>
            <a:pPr marL="809625" indent="-542925">
              <a:lnSpc>
                <a:spcPct val="120000"/>
              </a:lnSpc>
              <a:spcBef>
                <a:spcPts val="1200"/>
              </a:spcBef>
              <a:spcAft>
                <a:spcPts val="600"/>
              </a:spcAft>
              <a:buClr>
                <a:srgbClr val="DE6428"/>
              </a:buClr>
              <a:buFont typeface="Wingdings" panose="05000000000000000000" pitchFamily="2" charset="2"/>
              <a:buChar char="ü"/>
            </a:pPr>
            <a:r>
              <a:rPr lang="en-GB"/>
              <a:t>Helpline and email service for employee queries.  </a:t>
            </a:r>
          </a:p>
        </p:txBody>
      </p:sp>
      <p:sp>
        <p:nvSpPr>
          <p:cNvPr id="5" name="Title 1">
            <a:extLst>
              <a:ext uri="{FF2B5EF4-FFF2-40B4-BE49-F238E27FC236}">
                <a16:creationId xmlns:a16="http://schemas.microsoft.com/office/drawing/2014/main" id="{7A3D504A-BF45-5BCC-8734-C84358B67733}"/>
              </a:ext>
            </a:extLst>
          </p:cNvPr>
          <p:cNvSpPr txBox="1">
            <a:spLocks/>
          </p:cNvSpPr>
          <p:nvPr/>
        </p:nvSpPr>
        <p:spPr>
          <a:xfrm>
            <a:off x="416440" y="0"/>
            <a:ext cx="104400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800" kern="1200">
                <a:solidFill>
                  <a:srgbClr val="DF6024"/>
                </a:solidFill>
                <a:latin typeface="BlissBold" panose="00000700000000000000" pitchFamily="2" charset="0"/>
                <a:ea typeface="+mj-ea"/>
                <a:cs typeface="+mj-cs"/>
              </a:defRPr>
            </a:lvl1pPr>
          </a:lstStyle>
          <a:p>
            <a:r>
              <a:rPr lang="en-GB" sz="4000"/>
              <a:t>Services Provided for Employers</a:t>
            </a:r>
          </a:p>
        </p:txBody>
      </p:sp>
    </p:spTree>
    <p:extLst>
      <p:ext uri="{BB962C8B-B14F-4D97-AF65-F5344CB8AC3E}">
        <p14:creationId xmlns:p14="http://schemas.microsoft.com/office/powerpoint/2010/main" val="25301846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descr="A white square with black text and orange confetti&#10;&#10;Description automatically generated">
            <a:extLst>
              <a:ext uri="{FF2B5EF4-FFF2-40B4-BE49-F238E27FC236}">
                <a16:creationId xmlns:a16="http://schemas.microsoft.com/office/drawing/2014/main" id="{1F7288C9-C747-1939-DC53-FE8B17D4B8A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40038" y="2269447"/>
            <a:ext cx="2027895" cy="2027895"/>
          </a:xfrm>
          <a:prstGeom prst="rect">
            <a:avLst/>
          </a:prstGeom>
          <a:solidFill>
            <a:schemeClr val="accent2"/>
          </a:solidFill>
        </p:spPr>
      </p:pic>
      <p:pic>
        <p:nvPicPr>
          <p:cNvPr id="25" name="Picture 24" descr="A blue and red giveaway card&#10;&#10;Description automatically generated">
            <a:extLst>
              <a:ext uri="{FF2B5EF4-FFF2-40B4-BE49-F238E27FC236}">
                <a16:creationId xmlns:a16="http://schemas.microsoft.com/office/drawing/2014/main" id="{57F28975-A9B3-0D34-32FD-48FE743EBFE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2833" r="4023" b="21916"/>
          <a:stretch/>
        </p:blipFill>
        <p:spPr>
          <a:xfrm>
            <a:off x="9802117" y="1933199"/>
            <a:ext cx="2399273" cy="2308324"/>
          </a:xfrm>
          <a:prstGeom prst="rect">
            <a:avLst/>
          </a:prstGeom>
        </p:spPr>
      </p:pic>
      <p:sp>
        <p:nvSpPr>
          <p:cNvPr id="2" name="TextBox 1">
            <a:extLst>
              <a:ext uri="{FF2B5EF4-FFF2-40B4-BE49-F238E27FC236}">
                <a16:creationId xmlns:a16="http://schemas.microsoft.com/office/drawing/2014/main" id="{2C9C99E1-6B28-9C8F-2AB2-CF3DF14119C6}"/>
              </a:ext>
            </a:extLst>
          </p:cNvPr>
          <p:cNvSpPr txBox="1"/>
          <p:nvPr/>
        </p:nvSpPr>
        <p:spPr>
          <a:xfrm>
            <a:off x="0" y="1039723"/>
            <a:ext cx="11448598" cy="1631216"/>
          </a:xfrm>
          <a:prstGeom prst="rect">
            <a:avLst/>
          </a:prstGeom>
          <a:noFill/>
        </p:spPr>
        <p:txBody>
          <a:bodyPr wrap="square" rtlCol="0">
            <a:spAutoFit/>
          </a:bodyPr>
          <a:lstStyle/>
          <a:p>
            <a:pPr marL="989013" lvl="1" indent="-531813">
              <a:buClr>
                <a:srgbClr val="DE6428"/>
              </a:buClr>
              <a:buFont typeface="Wingdings" panose="05000000000000000000" pitchFamily="2" charset="2"/>
              <a:buChar char="ü"/>
            </a:pPr>
            <a:r>
              <a:rPr lang="en-GB" sz="2000">
                <a:solidFill>
                  <a:schemeClr val="tx1">
                    <a:lumMod val="65000"/>
                    <a:lumOff val="35000"/>
                  </a:schemeClr>
                </a:solidFill>
              </a:rPr>
              <a:t>Promotions and competitions during the year</a:t>
            </a:r>
          </a:p>
          <a:p>
            <a:pPr marL="989013" lvl="1" indent="-531813">
              <a:buClr>
                <a:srgbClr val="DE6428"/>
              </a:buClr>
              <a:buFont typeface="Wingdings" panose="05000000000000000000" pitchFamily="2" charset="2"/>
              <a:buChar char="ü"/>
            </a:pPr>
            <a:r>
              <a:rPr lang="en-GB" sz="2000">
                <a:solidFill>
                  <a:schemeClr val="tx1">
                    <a:lumMod val="65000"/>
                    <a:lumOff val="35000"/>
                  </a:schemeClr>
                </a:solidFill>
              </a:rPr>
              <a:t>Charity awareness campaigns</a:t>
            </a:r>
          </a:p>
          <a:p>
            <a:pPr marL="989013" lvl="1" indent="-531813">
              <a:buClr>
                <a:srgbClr val="DE6428"/>
              </a:buClr>
              <a:buFont typeface="Wingdings" panose="05000000000000000000" pitchFamily="2" charset="2"/>
              <a:buChar char="ü"/>
            </a:pPr>
            <a:r>
              <a:rPr lang="en-GB" sz="2000">
                <a:solidFill>
                  <a:schemeClr val="tx1">
                    <a:lumMod val="65000"/>
                    <a:lumOff val="35000"/>
                  </a:schemeClr>
                </a:solidFill>
              </a:rPr>
              <a:t>Employer webinars with charity partners</a:t>
            </a:r>
          </a:p>
          <a:p>
            <a:pPr marL="989013" lvl="1" indent="-531813">
              <a:buClr>
                <a:srgbClr val="DE6428"/>
              </a:buClr>
              <a:buFont typeface="Wingdings" panose="05000000000000000000" pitchFamily="2" charset="2"/>
              <a:buChar char="ü"/>
            </a:pPr>
            <a:r>
              <a:rPr lang="en-GB" sz="2000">
                <a:solidFill>
                  <a:schemeClr val="tx1">
                    <a:lumMod val="65000"/>
                    <a:lumOff val="35000"/>
                  </a:schemeClr>
                </a:solidFill>
              </a:rPr>
              <a:t>Matching Programmes</a:t>
            </a:r>
          </a:p>
          <a:p>
            <a:pPr marL="989013" lvl="1" indent="-531813">
              <a:buClr>
                <a:srgbClr val="DE6428"/>
              </a:buClr>
              <a:buFont typeface="Wingdings" panose="05000000000000000000" pitchFamily="2" charset="2"/>
              <a:buChar char="ü"/>
            </a:pPr>
            <a:r>
              <a:rPr lang="en-GB" sz="2000">
                <a:solidFill>
                  <a:schemeClr val="tx1">
                    <a:lumMod val="65000"/>
                    <a:lumOff val="35000"/>
                  </a:schemeClr>
                </a:solidFill>
              </a:rPr>
              <a:t>Bespoke materials to reflect employer messaging </a:t>
            </a:r>
          </a:p>
        </p:txBody>
      </p:sp>
      <p:sp>
        <p:nvSpPr>
          <p:cNvPr id="3" name="Title 1">
            <a:extLst>
              <a:ext uri="{FF2B5EF4-FFF2-40B4-BE49-F238E27FC236}">
                <a16:creationId xmlns:a16="http://schemas.microsoft.com/office/drawing/2014/main" id="{53275CDD-292B-3AF9-6C4D-B26ABA887BB4}"/>
              </a:ext>
            </a:extLst>
          </p:cNvPr>
          <p:cNvSpPr txBox="1">
            <a:spLocks/>
          </p:cNvSpPr>
          <p:nvPr/>
        </p:nvSpPr>
        <p:spPr>
          <a:xfrm>
            <a:off x="416440" y="0"/>
            <a:ext cx="104400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800" kern="1200">
                <a:solidFill>
                  <a:srgbClr val="DF6024"/>
                </a:solidFill>
                <a:latin typeface="BlissBold" panose="00000700000000000000" pitchFamily="2" charset="0"/>
                <a:ea typeface="+mj-ea"/>
                <a:cs typeface="+mj-cs"/>
              </a:defRPr>
            </a:lvl1pPr>
          </a:lstStyle>
          <a:p>
            <a:pPr algn="l"/>
            <a:r>
              <a:rPr lang="en-GB" sz="4000">
                <a:solidFill>
                  <a:srgbClr val="DE6428"/>
                </a:solidFill>
                <a:latin typeface="BlissBold" panose="00000700000000000000" pitchFamily="2" charset="0"/>
              </a:rPr>
              <a:t>Example Communications</a:t>
            </a:r>
          </a:p>
        </p:txBody>
      </p:sp>
      <p:pic>
        <p:nvPicPr>
          <p:cNvPr id="13" name="Picture 12" descr="A person talking to a person&#10;&#10;Description automatically generated">
            <a:extLst>
              <a:ext uri="{FF2B5EF4-FFF2-40B4-BE49-F238E27FC236}">
                <a16:creationId xmlns:a16="http://schemas.microsoft.com/office/drawing/2014/main" id="{AE02EDB4-9914-8588-0C4B-A79D6E028E5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82307" y="0"/>
            <a:ext cx="4309694" cy="2424202"/>
          </a:xfrm>
          <a:prstGeom prst="rect">
            <a:avLst/>
          </a:prstGeom>
        </p:spPr>
      </p:pic>
      <p:pic>
        <p:nvPicPr>
          <p:cNvPr id="15" name="Picture 14" descr="A poster for a beach&#10;&#10;Description automatically generated">
            <a:extLst>
              <a:ext uri="{FF2B5EF4-FFF2-40B4-BE49-F238E27FC236}">
                <a16:creationId xmlns:a16="http://schemas.microsoft.com/office/drawing/2014/main" id="{633F91ED-0F79-DF4D-2584-3DCD1F2147C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882306" y="4241523"/>
            <a:ext cx="1919811" cy="1919811"/>
          </a:xfrm>
          <a:prstGeom prst="rect">
            <a:avLst/>
          </a:prstGeom>
        </p:spPr>
      </p:pic>
      <p:pic>
        <p:nvPicPr>
          <p:cNvPr id="23" name="Picture 22" descr="A poster with a tower and hearts&#10;&#10;Description automatically generated">
            <a:extLst>
              <a:ext uri="{FF2B5EF4-FFF2-40B4-BE49-F238E27FC236}">
                <a16:creationId xmlns:a16="http://schemas.microsoft.com/office/drawing/2014/main" id="{A38668F7-CD00-FC00-E915-C6CCE54D4DA8}"/>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17691" r="4378" b="28215"/>
          <a:stretch/>
        </p:blipFill>
        <p:spPr>
          <a:xfrm>
            <a:off x="9792727" y="4241523"/>
            <a:ext cx="2399273" cy="1919811"/>
          </a:xfrm>
          <a:prstGeom prst="rect">
            <a:avLst/>
          </a:prstGeom>
        </p:spPr>
      </p:pic>
      <p:grpSp>
        <p:nvGrpSpPr>
          <p:cNvPr id="37" name="Group 36">
            <a:extLst>
              <a:ext uri="{FF2B5EF4-FFF2-40B4-BE49-F238E27FC236}">
                <a16:creationId xmlns:a16="http://schemas.microsoft.com/office/drawing/2014/main" id="{5C881D51-1FFE-509C-517F-D05211DDD457}"/>
              </a:ext>
            </a:extLst>
          </p:cNvPr>
          <p:cNvGrpSpPr/>
          <p:nvPr/>
        </p:nvGrpSpPr>
        <p:grpSpPr>
          <a:xfrm>
            <a:off x="0" y="2826775"/>
            <a:ext cx="7882305" cy="3334559"/>
            <a:chOff x="0" y="2826775"/>
            <a:chExt cx="7882305" cy="3334559"/>
          </a:xfrm>
        </p:grpSpPr>
        <p:pic>
          <p:nvPicPr>
            <p:cNvPr id="9" name="Picture 8" descr="A card with a heart and hands&#10;&#10;Description automatically generated">
              <a:extLst>
                <a:ext uri="{FF2B5EF4-FFF2-40B4-BE49-F238E27FC236}">
                  <a16:creationId xmlns:a16="http://schemas.microsoft.com/office/drawing/2014/main" id="{B99A4FD7-627B-ED34-23E6-046419161EC8}"/>
                </a:ext>
              </a:extLst>
            </p:cNvPr>
            <p:cNvPicPr>
              <a:picLocks noChangeAspect="1"/>
            </p:cNvPicPr>
            <p:nvPr/>
          </p:nvPicPr>
          <p:blipFill rotWithShape="1">
            <a:blip r:embed="rId8">
              <a:alphaModFix/>
              <a:extLst>
                <a:ext uri="{28A0092B-C50C-407E-A947-70E740481C1C}">
                  <a14:useLocalDpi xmlns:a14="http://schemas.microsoft.com/office/drawing/2010/main" val="0"/>
                </a:ext>
              </a:extLst>
            </a:blip>
            <a:srcRect l="2685" t="2717" r="1782" b="25435"/>
            <a:stretch/>
          </p:blipFill>
          <p:spPr>
            <a:xfrm>
              <a:off x="0" y="2826775"/>
              <a:ext cx="7882305" cy="3334559"/>
            </a:xfrm>
            <a:prstGeom prst="rect">
              <a:avLst/>
            </a:prstGeom>
          </p:spPr>
        </p:pic>
        <p:pic>
          <p:nvPicPr>
            <p:cNvPr id="31" name="Picture 30" descr="A card with a heart and hands&#10;&#10;Description automatically generated">
              <a:extLst>
                <a:ext uri="{FF2B5EF4-FFF2-40B4-BE49-F238E27FC236}">
                  <a16:creationId xmlns:a16="http://schemas.microsoft.com/office/drawing/2014/main" id="{552A6F0B-50E0-7C04-4661-2811AEA0F37A}"/>
                </a:ext>
              </a:extLst>
            </p:cNvPr>
            <p:cNvPicPr>
              <a:picLocks noChangeAspect="1"/>
            </p:cNvPicPr>
            <p:nvPr/>
          </p:nvPicPr>
          <p:blipFill rotWithShape="1">
            <a:blip r:embed="rId8">
              <a:alphaModFix/>
              <a:extLst>
                <a:ext uri="{28A0092B-C50C-407E-A947-70E740481C1C}">
                  <a14:useLocalDpi xmlns:a14="http://schemas.microsoft.com/office/drawing/2010/main" val="0"/>
                </a:ext>
              </a:extLst>
            </a:blip>
            <a:srcRect l="42188" t="54408" r="12171" b="36906"/>
            <a:stretch/>
          </p:blipFill>
          <p:spPr>
            <a:xfrm>
              <a:off x="2989007" y="5613802"/>
              <a:ext cx="3953340" cy="423203"/>
            </a:xfrm>
            <a:prstGeom prst="rect">
              <a:avLst/>
            </a:prstGeom>
          </p:spPr>
        </p:pic>
        <p:pic>
          <p:nvPicPr>
            <p:cNvPr id="35" name="Picture 34" descr="A card with a heart and hands&#10;&#10;Description automatically generated">
              <a:extLst>
                <a:ext uri="{FF2B5EF4-FFF2-40B4-BE49-F238E27FC236}">
                  <a16:creationId xmlns:a16="http://schemas.microsoft.com/office/drawing/2014/main" id="{F41D8AD3-6766-50CA-FFE1-6792FBC8EBA5}"/>
                </a:ext>
              </a:extLst>
            </p:cNvPr>
            <p:cNvPicPr>
              <a:picLocks noChangeAspect="1"/>
            </p:cNvPicPr>
            <p:nvPr/>
          </p:nvPicPr>
          <p:blipFill rotWithShape="1">
            <a:blip r:embed="rId8">
              <a:alphaModFix/>
              <a:extLst>
                <a:ext uri="{28A0092B-C50C-407E-A947-70E740481C1C}">
                  <a14:useLocalDpi xmlns:a14="http://schemas.microsoft.com/office/drawing/2010/main" val="0"/>
                </a:ext>
              </a:extLst>
            </a:blip>
            <a:srcRect l="42188" t="54408" r="12171" b="36906"/>
            <a:stretch/>
          </p:blipFill>
          <p:spPr>
            <a:xfrm>
              <a:off x="3863150" y="5402200"/>
              <a:ext cx="3953340" cy="423203"/>
            </a:xfrm>
            <a:prstGeom prst="rect">
              <a:avLst/>
            </a:prstGeom>
          </p:spPr>
        </p:pic>
        <p:pic>
          <p:nvPicPr>
            <p:cNvPr id="36" name="Picture 35" descr="A card with a heart and hands&#10;&#10;Description automatically generated">
              <a:extLst>
                <a:ext uri="{FF2B5EF4-FFF2-40B4-BE49-F238E27FC236}">
                  <a16:creationId xmlns:a16="http://schemas.microsoft.com/office/drawing/2014/main" id="{BDA62A1A-9EC6-06FB-B427-314B35AE7F47}"/>
                </a:ext>
              </a:extLst>
            </p:cNvPr>
            <p:cNvPicPr>
              <a:picLocks noChangeAspect="1"/>
            </p:cNvPicPr>
            <p:nvPr/>
          </p:nvPicPr>
          <p:blipFill rotWithShape="1">
            <a:blip r:embed="rId8">
              <a:alphaModFix/>
              <a:extLst>
                <a:ext uri="{28A0092B-C50C-407E-A947-70E740481C1C}">
                  <a14:useLocalDpi xmlns:a14="http://schemas.microsoft.com/office/drawing/2010/main" val="0"/>
                </a:ext>
              </a:extLst>
            </a:blip>
            <a:srcRect l="42188" t="54408" r="12171" b="36906"/>
            <a:stretch/>
          </p:blipFill>
          <p:spPr>
            <a:xfrm>
              <a:off x="3863150" y="5738131"/>
              <a:ext cx="3953340" cy="423203"/>
            </a:xfrm>
            <a:prstGeom prst="rect">
              <a:avLst/>
            </a:prstGeom>
          </p:spPr>
        </p:pic>
      </p:grpSp>
    </p:spTree>
    <p:extLst>
      <p:ext uri="{BB962C8B-B14F-4D97-AF65-F5344CB8AC3E}">
        <p14:creationId xmlns:p14="http://schemas.microsoft.com/office/powerpoint/2010/main" val="15774285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C9C99E1-6B28-9C8F-2AB2-CF3DF14119C6}"/>
              </a:ext>
            </a:extLst>
          </p:cNvPr>
          <p:cNvSpPr txBox="1"/>
          <p:nvPr/>
        </p:nvSpPr>
        <p:spPr>
          <a:xfrm>
            <a:off x="307973" y="904767"/>
            <a:ext cx="11448598" cy="1200329"/>
          </a:xfrm>
          <a:prstGeom prst="rect">
            <a:avLst/>
          </a:prstGeom>
          <a:noFill/>
        </p:spPr>
        <p:txBody>
          <a:bodyPr wrap="square" rtlCol="0">
            <a:spAutoFit/>
          </a:bodyPr>
          <a:lstStyle/>
          <a:p>
            <a:pPr>
              <a:buClr>
                <a:srgbClr val="DE6428"/>
              </a:buClr>
            </a:pPr>
            <a:endParaRPr lang="en-GB" sz="2400">
              <a:solidFill>
                <a:schemeClr val="tx1">
                  <a:lumMod val="65000"/>
                  <a:lumOff val="35000"/>
                </a:schemeClr>
              </a:solidFill>
            </a:endParaRPr>
          </a:p>
          <a:p>
            <a:pPr marL="531813" indent="-531813">
              <a:buClr>
                <a:srgbClr val="DE6428"/>
              </a:buClr>
              <a:buFont typeface="Wingdings" panose="05000000000000000000" pitchFamily="2" charset="2"/>
              <a:buChar char="ü"/>
            </a:pPr>
            <a:r>
              <a:rPr lang="en-GB" sz="2400">
                <a:solidFill>
                  <a:schemeClr val="tx1">
                    <a:lumMod val="65000"/>
                    <a:lumOff val="35000"/>
                  </a:schemeClr>
                </a:solidFill>
              </a:rPr>
              <a:t>Up to an 80% conversion rate from personal interactions with potential donors</a:t>
            </a:r>
          </a:p>
          <a:p>
            <a:pPr marL="531813" indent="-531813">
              <a:buClr>
                <a:srgbClr val="DE6428"/>
              </a:buClr>
              <a:buFont typeface="Wingdings" panose="05000000000000000000" pitchFamily="2" charset="2"/>
              <a:buChar char="ü"/>
            </a:pPr>
            <a:r>
              <a:rPr lang="en-GB" sz="2400">
                <a:solidFill>
                  <a:schemeClr val="tx1">
                    <a:lumMod val="65000"/>
                    <a:lumOff val="35000"/>
                  </a:schemeClr>
                </a:solidFill>
              </a:rPr>
              <a:t>Significantly boost engagement</a:t>
            </a:r>
            <a:endParaRPr lang="en-GB" sz="3600">
              <a:solidFill>
                <a:schemeClr val="tx1">
                  <a:lumMod val="65000"/>
                  <a:lumOff val="35000"/>
                </a:schemeClr>
              </a:solidFill>
            </a:endParaRPr>
          </a:p>
        </p:txBody>
      </p:sp>
      <p:pic>
        <p:nvPicPr>
          <p:cNvPr id="4" name="Picture 3" descr="Two women holding a certificate and standing under a rainbow balloon arch&#10;&#10;Description automatically generated">
            <a:extLst>
              <a:ext uri="{FF2B5EF4-FFF2-40B4-BE49-F238E27FC236}">
                <a16:creationId xmlns:a16="http://schemas.microsoft.com/office/drawing/2014/main" id="{04FCEAFC-6F78-467C-41FD-44ADB9AE0C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03600" y="2260600"/>
            <a:ext cx="1616950" cy="2155933"/>
          </a:xfrm>
          <a:prstGeom prst="rect">
            <a:avLst/>
          </a:prstGeom>
        </p:spPr>
      </p:pic>
      <p:pic>
        <p:nvPicPr>
          <p:cNvPr id="6" name="Picture 5" descr="A couple of women standing in front of a table&#10;&#10;Description automatically generated">
            <a:extLst>
              <a:ext uri="{FF2B5EF4-FFF2-40B4-BE49-F238E27FC236}">
                <a16:creationId xmlns:a16="http://schemas.microsoft.com/office/drawing/2014/main" id="{C7232CD1-FC7E-2D39-D545-011542759D0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260600"/>
            <a:ext cx="3403600" cy="2552700"/>
          </a:xfrm>
          <a:prstGeom prst="rect">
            <a:avLst/>
          </a:prstGeom>
        </p:spPr>
      </p:pic>
      <p:pic>
        <p:nvPicPr>
          <p:cNvPr id="1026" name="Picture 2">
            <a:extLst>
              <a:ext uri="{FF2B5EF4-FFF2-40B4-BE49-F238E27FC236}">
                <a16:creationId xmlns:a16="http://schemas.microsoft.com/office/drawing/2014/main" id="{68E3E4F8-0244-03FA-F952-EA841FF50578}"/>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952" t="4874" r="4614" b="4677"/>
          <a:stretch/>
        </p:blipFill>
        <p:spPr bwMode="auto">
          <a:xfrm>
            <a:off x="1324708" y="4643059"/>
            <a:ext cx="2021739" cy="1484492"/>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1027" name="Picture 3">
            <a:extLst>
              <a:ext uri="{FF2B5EF4-FFF2-40B4-BE49-F238E27FC236}">
                <a16:creationId xmlns:a16="http://schemas.microsoft.com/office/drawing/2014/main" id="{D57D1DE1-6585-88B1-96CD-555AA3170FB5}"/>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4403" t="5592" r="5424" b="4757"/>
          <a:stretch/>
        </p:blipFill>
        <p:spPr bwMode="auto">
          <a:xfrm>
            <a:off x="4966416" y="2260601"/>
            <a:ext cx="2143629" cy="212712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43CC582A-83F7-DC0B-526C-CA510E603D75}"/>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7104" t="3318" r="7104" b="3284"/>
          <a:stretch/>
        </p:blipFill>
        <p:spPr bwMode="auto">
          <a:xfrm>
            <a:off x="3335020" y="4080487"/>
            <a:ext cx="1134326" cy="204706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56F7457B-BF6D-F056-CE46-7F50B3FC4FA1}"/>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12822" b="21974"/>
          <a:stretch/>
        </p:blipFill>
        <p:spPr>
          <a:xfrm>
            <a:off x="8843390" y="2264439"/>
            <a:ext cx="1800180" cy="2148254"/>
          </a:xfrm>
          <a:prstGeom prst="rect">
            <a:avLst/>
          </a:prstGeom>
        </p:spPr>
      </p:pic>
      <p:pic>
        <p:nvPicPr>
          <p:cNvPr id="1034" name="Picture 10">
            <a:extLst>
              <a:ext uri="{FF2B5EF4-FFF2-40B4-BE49-F238E27FC236}">
                <a16:creationId xmlns:a16="http://schemas.microsoft.com/office/drawing/2014/main" id="{B9505686-3545-A95B-BF90-C2483ABA6F82}"/>
              </a:ext>
            </a:extLst>
          </p:cNvPr>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8670" t="3228" r="7137" b="10202"/>
          <a:stretch/>
        </p:blipFill>
        <p:spPr bwMode="auto">
          <a:xfrm>
            <a:off x="-6274" y="4198908"/>
            <a:ext cx="1513259" cy="192864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CC314DBD-2322-039F-E967-EB8C53AA7022}"/>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12192" t="23733" r="8378" b="29816"/>
          <a:stretch/>
        </p:blipFill>
        <p:spPr>
          <a:xfrm>
            <a:off x="4419356" y="4326126"/>
            <a:ext cx="2310232" cy="1801425"/>
          </a:xfrm>
          <a:prstGeom prst="rect">
            <a:avLst/>
          </a:prstGeom>
        </p:spPr>
      </p:pic>
      <p:pic>
        <p:nvPicPr>
          <p:cNvPr id="11" name="Picture 10" descr="A group of people posing for a photo&#10;&#10;Description automatically generated">
            <a:extLst>
              <a:ext uri="{FF2B5EF4-FFF2-40B4-BE49-F238E27FC236}">
                <a16:creationId xmlns:a16="http://schemas.microsoft.com/office/drawing/2014/main" id="{6DEA15A3-D590-EBCB-DC03-03EB8303A89E}"/>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3814" t="4547" r="4895" b="21090"/>
          <a:stretch/>
        </p:blipFill>
        <p:spPr>
          <a:xfrm>
            <a:off x="6729588" y="4335988"/>
            <a:ext cx="2948650" cy="1801426"/>
          </a:xfrm>
          <a:prstGeom prst="rect">
            <a:avLst/>
          </a:prstGeom>
        </p:spPr>
      </p:pic>
      <p:pic>
        <p:nvPicPr>
          <p:cNvPr id="1028" name="Picture 4">
            <a:extLst>
              <a:ext uri="{FF2B5EF4-FFF2-40B4-BE49-F238E27FC236}">
                <a16:creationId xmlns:a16="http://schemas.microsoft.com/office/drawing/2014/main" id="{DCE6D8BC-2AEB-B736-E618-C0527247F2F6}"/>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l="6877" t="7318" r="10531" b="6761"/>
          <a:stretch/>
        </p:blipFill>
        <p:spPr bwMode="auto">
          <a:xfrm>
            <a:off x="7110044" y="2260600"/>
            <a:ext cx="2095335" cy="2127126"/>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BCA3BB2D-A235-311B-93FD-BCDC5472F1CA}"/>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l="8722" t="6715" r="12392" b="20228"/>
          <a:stretch/>
        </p:blipFill>
        <p:spPr bwMode="auto">
          <a:xfrm>
            <a:off x="10490412" y="2260600"/>
            <a:ext cx="1701587" cy="2071304"/>
          </a:xfrm>
          <a:prstGeom prst="rect">
            <a:avLst/>
          </a:prstGeom>
          <a:noFill/>
          <a:extLst>
            <a:ext uri="{909E8E84-426E-40DD-AFC4-6F175D3DCCD1}">
              <a14:hiddenFill xmlns:a14="http://schemas.microsoft.com/office/drawing/2010/main">
                <a:solidFill>
                  <a:srgbClr val="FFFFFF"/>
                </a:solidFill>
              </a14:hiddenFill>
            </a:ext>
          </a:extLst>
        </p:spPr>
      </p:pic>
      <p:pic>
        <p:nvPicPr>
          <p:cNvPr id="1043" name="Picture 19">
            <a:extLst>
              <a:ext uri="{FF2B5EF4-FFF2-40B4-BE49-F238E27FC236}">
                <a16:creationId xmlns:a16="http://schemas.microsoft.com/office/drawing/2014/main" id="{EF667DE1-6580-C2F8-5ED5-3E4898745B12}"/>
              </a:ext>
            </a:extLst>
          </p:cNvPr>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l="4656" t="4697" r="15058" b="16515"/>
          <a:stretch/>
        </p:blipFill>
        <p:spPr bwMode="auto">
          <a:xfrm>
            <a:off x="10259445" y="4050127"/>
            <a:ext cx="1932554" cy="2107784"/>
          </a:xfrm>
          <a:prstGeom prst="rect">
            <a:avLst/>
          </a:prstGeom>
          <a:noFill/>
          <a:extLst>
            <a:ext uri="{909E8E84-426E-40DD-AFC4-6F175D3DCCD1}">
              <a14:hiddenFill xmlns:a14="http://schemas.microsoft.com/office/drawing/2010/main">
                <a:solidFill>
                  <a:srgbClr val="FFFFFF"/>
                </a:solidFill>
              </a14:hiddenFill>
            </a:ext>
          </a:extLst>
        </p:spPr>
      </p:pic>
      <p:pic>
        <p:nvPicPr>
          <p:cNvPr id="1041" name="Picture 17">
            <a:extLst>
              <a:ext uri="{FF2B5EF4-FFF2-40B4-BE49-F238E27FC236}">
                <a16:creationId xmlns:a16="http://schemas.microsoft.com/office/drawing/2014/main" id="{EC63D4BB-FD86-94EA-CF97-AB7CEB333C5B}"/>
              </a:ext>
            </a:extLst>
          </p:cNvPr>
          <p:cNvPicPr>
            <a:picLocks noChangeAspect="1" noChangeArrowheads="1"/>
          </p:cNvPicPr>
          <p:nvPr/>
        </p:nvPicPr>
        <p:blipFill rotWithShape="1">
          <a:blip r:embed="rId15" cstate="print">
            <a:extLst>
              <a:ext uri="{28A0092B-C50C-407E-A947-70E740481C1C}">
                <a14:useLocalDpi xmlns:a14="http://schemas.microsoft.com/office/drawing/2010/main" val="0"/>
              </a:ext>
            </a:extLst>
          </a:blip>
          <a:srcRect l="22165" t="3419" r="31548" b="21345"/>
          <a:stretch/>
        </p:blipFill>
        <p:spPr bwMode="auto">
          <a:xfrm>
            <a:off x="9538661" y="4188034"/>
            <a:ext cx="913791" cy="1950389"/>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a:extLst>
              <a:ext uri="{FF2B5EF4-FFF2-40B4-BE49-F238E27FC236}">
                <a16:creationId xmlns:a16="http://schemas.microsoft.com/office/drawing/2014/main" id="{53275CDD-292B-3AF9-6C4D-B26ABA887BB4}"/>
              </a:ext>
            </a:extLst>
          </p:cNvPr>
          <p:cNvSpPr txBox="1">
            <a:spLocks/>
          </p:cNvSpPr>
          <p:nvPr/>
        </p:nvSpPr>
        <p:spPr>
          <a:xfrm>
            <a:off x="416440" y="0"/>
            <a:ext cx="104400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800" kern="1200">
                <a:solidFill>
                  <a:srgbClr val="DF6024"/>
                </a:solidFill>
                <a:latin typeface="BlissBold" panose="00000700000000000000" pitchFamily="2" charset="0"/>
                <a:ea typeface="+mj-ea"/>
                <a:cs typeface="+mj-cs"/>
              </a:defRPr>
            </a:lvl1pPr>
          </a:lstStyle>
          <a:p>
            <a:pPr algn="l"/>
            <a:r>
              <a:rPr lang="en-GB" sz="4000">
                <a:solidFill>
                  <a:srgbClr val="DE6428"/>
                </a:solidFill>
                <a:latin typeface="BlissBold" panose="00000700000000000000" pitchFamily="2" charset="0"/>
              </a:rPr>
              <a:t>Roadshow events workplaces</a:t>
            </a:r>
          </a:p>
        </p:txBody>
      </p:sp>
    </p:spTree>
    <p:extLst>
      <p:ext uri="{BB962C8B-B14F-4D97-AF65-F5344CB8AC3E}">
        <p14:creationId xmlns:p14="http://schemas.microsoft.com/office/powerpoint/2010/main" val="28593792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A3D504A-BF45-5BCC-8734-C84358B67733}"/>
              </a:ext>
            </a:extLst>
          </p:cNvPr>
          <p:cNvSpPr txBox="1">
            <a:spLocks/>
          </p:cNvSpPr>
          <p:nvPr/>
        </p:nvSpPr>
        <p:spPr>
          <a:xfrm>
            <a:off x="416440" y="0"/>
            <a:ext cx="104400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800" kern="1200">
                <a:solidFill>
                  <a:srgbClr val="DF6024"/>
                </a:solidFill>
                <a:latin typeface="BlissBold" panose="00000700000000000000" pitchFamily="2" charset="0"/>
                <a:ea typeface="+mj-ea"/>
                <a:cs typeface="+mj-cs"/>
              </a:defRPr>
            </a:lvl1pPr>
          </a:lstStyle>
          <a:p>
            <a:r>
              <a:rPr lang="en-GB" sz="4000"/>
              <a:t>MI Reporting Dashboard for Employers</a:t>
            </a:r>
          </a:p>
        </p:txBody>
      </p:sp>
      <p:sp>
        <p:nvSpPr>
          <p:cNvPr id="6" name="TextBox 5">
            <a:extLst>
              <a:ext uri="{FF2B5EF4-FFF2-40B4-BE49-F238E27FC236}">
                <a16:creationId xmlns:a16="http://schemas.microsoft.com/office/drawing/2014/main" id="{34A415AC-6625-28E3-5180-DC50E608868B}"/>
              </a:ext>
            </a:extLst>
          </p:cNvPr>
          <p:cNvSpPr txBox="1"/>
          <p:nvPr/>
        </p:nvSpPr>
        <p:spPr>
          <a:xfrm>
            <a:off x="7695210" y="1141571"/>
            <a:ext cx="4329776" cy="4493538"/>
          </a:xfrm>
          <a:prstGeom prst="rect">
            <a:avLst/>
          </a:prstGeom>
          <a:noFill/>
        </p:spPr>
        <p:txBody>
          <a:bodyPr wrap="square" rtlCol="0">
            <a:spAutoFit/>
          </a:bodyPr>
          <a:lstStyle/>
          <a:p>
            <a:pPr>
              <a:buClr>
                <a:srgbClr val="DE6428"/>
              </a:buClr>
            </a:pPr>
            <a:r>
              <a:rPr lang="en-GB" sz="2200" b="1">
                <a:solidFill>
                  <a:srgbClr val="DE6428"/>
                </a:solidFill>
              </a:rPr>
              <a:t>HOPG Reporting Dashboard</a:t>
            </a:r>
          </a:p>
          <a:p>
            <a:pPr marL="273050" indent="-273050">
              <a:buClr>
                <a:srgbClr val="DE6428"/>
              </a:buClr>
              <a:buFont typeface="Wingdings" panose="05000000000000000000" pitchFamily="2" charset="2"/>
              <a:buChar char="ü"/>
            </a:pPr>
            <a:endParaRPr lang="en-GB" sz="2200">
              <a:solidFill>
                <a:schemeClr val="tx1">
                  <a:lumMod val="75000"/>
                  <a:lumOff val="25000"/>
                </a:schemeClr>
              </a:solidFill>
            </a:endParaRPr>
          </a:p>
          <a:p>
            <a:pPr marL="273050" indent="-273050">
              <a:buClr>
                <a:srgbClr val="DE6428"/>
              </a:buClr>
              <a:buFont typeface="Wingdings" panose="05000000000000000000" pitchFamily="2" charset="2"/>
              <a:buChar char="ü"/>
            </a:pPr>
            <a:r>
              <a:rPr lang="en-GB" sz="2200">
                <a:solidFill>
                  <a:schemeClr val="tx1">
                    <a:lumMod val="75000"/>
                    <a:lumOff val="25000"/>
                  </a:schemeClr>
                </a:solidFill>
              </a:rPr>
              <a:t>Track progress to CSR goals</a:t>
            </a:r>
          </a:p>
          <a:p>
            <a:pPr>
              <a:buClr>
                <a:srgbClr val="DE6428"/>
              </a:buClr>
            </a:pPr>
            <a:endParaRPr lang="en-GB" sz="2200">
              <a:solidFill>
                <a:schemeClr val="tx1">
                  <a:lumMod val="75000"/>
                  <a:lumOff val="25000"/>
                </a:schemeClr>
              </a:solidFill>
            </a:endParaRPr>
          </a:p>
          <a:p>
            <a:pPr marL="273050" indent="-273050">
              <a:buClr>
                <a:srgbClr val="DE6428"/>
              </a:buClr>
              <a:buFont typeface="Wingdings" panose="05000000000000000000" pitchFamily="2" charset="2"/>
              <a:buChar char="ü"/>
            </a:pPr>
            <a:r>
              <a:rPr lang="en-GB" sz="2200">
                <a:solidFill>
                  <a:schemeClr val="tx1">
                    <a:lumMod val="75000"/>
                    <a:lumOff val="25000"/>
                  </a:schemeClr>
                </a:solidFill>
              </a:rPr>
              <a:t>Login for named users</a:t>
            </a:r>
          </a:p>
          <a:p>
            <a:pPr marL="273050" indent="-273050">
              <a:buClr>
                <a:srgbClr val="DE6428"/>
              </a:buClr>
              <a:buFont typeface="Wingdings" panose="05000000000000000000" pitchFamily="2" charset="2"/>
              <a:buChar char="ü"/>
            </a:pPr>
            <a:endParaRPr lang="en-GB" sz="2200">
              <a:solidFill>
                <a:schemeClr val="tx1">
                  <a:lumMod val="75000"/>
                  <a:lumOff val="25000"/>
                </a:schemeClr>
              </a:solidFill>
            </a:endParaRPr>
          </a:p>
          <a:p>
            <a:pPr marL="273050" indent="-273050">
              <a:buClr>
                <a:srgbClr val="DE6428"/>
              </a:buClr>
              <a:buFont typeface="Wingdings" panose="05000000000000000000" pitchFamily="2" charset="2"/>
              <a:buChar char="ü"/>
            </a:pPr>
            <a:r>
              <a:rPr lang="en-GB" sz="2200">
                <a:solidFill>
                  <a:schemeClr val="tx1">
                    <a:lumMod val="75000"/>
                    <a:lumOff val="25000"/>
                  </a:schemeClr>
                </a:solidFill>
              </a:rPr>
              <a:t>Employee data anonymised </a:t>
            </a:r>
          </a:p>
          <a:p>
            <a:pPr marL="273050" indent="-273050">
              <a:buClr>
                <a:srgbClr val="DE6428"/>
              </a:buClr>
              <a:buFont typeface="Wingdings" panose="05000000000000000000" pitchFamily="2" charset="2"/>
              <a:buChar char="ü"/>
            </a:pPr>
            <a:endParaRPr lang="en-GB" sz="2200">
              <a:solidFill>
                <a:schemeClr val="tx1">
                  <a:lumMod val="75000"/>
                  <a:lumOff val="25000"/>
                </a:schemeClr>
              </a:solidFill>
            </a:endParaRPr>
          </a:p>
          <a:p>
            <a:pPr marL="273050" indent="-273050">
              <a:buClr>
                <a:srgbClr val="DE6428"/>
              </a:buClr>
              <a:buFont typeface="Wingdings" panose="05000000000000000000" pitchFamily="2" charset="2"/>
              <a:buChar char="ü"/>
            </a:pPr>
            <a:r>
              <a:rPr lang="en-GB" sz="2200">
                <a:solidFill>
                  <a:schemeClr val="tx1">
                    <a:lumMod val="75000"/>
                    <a:lumOff val="25000"/>
                  </a:schemeClr>
                </a:solidFill>
              </a:rPr>
              <a:t>Realtime information based on payroll deductions per period</a:t>
            </a:r>
          </a:p>
          <a:p>
            <a:pPr marL="273050" indent="-273050">
              <a:buClr>
                <a:srgbClr val="DE6428"/>
              </a:buClr>
              <a:buFont typeface="Wingdings" panose="05000000000000000000" pitchFamily="2" charset="2"/>
              <a:buChar char="ü"/>
            </a:pPr>
            <a:endParaRPr lang="en-GB" sz="2200">
              <a:solidFill>
                <a:schemeClr val="tx1">
                  <a:lumMod val="75000"/>
                  <a:lumOff val="25000"/>
                </a:schemeClr>
              </a:solidFill>
            </a:endParaRPr>
          </a:p>
          <a:p>
            <a:pPr marL="273050" indent="-273050">
              <a:buClr>
                <a:srgbClr val="DE6428"/>
              </a:buClr>
              <a:buFont typeface="Wingdings" panose="05000000000000000000" pitchFamily="2" charset="2"/>
              <a:buChar char="ü"/>
            </a:pPr>
            <a:r>
              <a:rPr lang="en-GB" sz="2200">
                <a:solidFill>
                  <a:schemeClr val="tx1">
                    <a:lumMod val="75000"/>
                    <a:lumOff val="25000"/>
                  </a:schemeClr>
                </a:solidFill>
              </a:rPr>
              <a:t>Report showing supported charities each pay period </a:t>
            </a:r>
          </a:p>
        </p:txBody>
      </p:sp>
      <p:pic>
        <p:nvPicPr>
          <p:cNvPr id="7" name="Content Placeholder 7" descr="Graphical user interface, website&#10;&#10;Description automatically generated">
            <a:extLst>
              <a:ext uri="{FF2B5EF4-FFF2-40B4-BE49-F238E27FC236}">
                <a16:creationId xmlns:a16="http://schemas.microsoft.com/office/drawing/2014/main" id="{342F1183-BA64-A5DB-9C4D-5A1DEF3C27D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81945" y="1253331"/>
            <a:ext cx="6903388" cy="4351338"/>
          </a:xfrm>
          <a:ln>
            <a:solidFill>
              <a:schemeClr val="tx1"/>
            </a:solidFill>
          </a:ln>
        </p:spPr>
      </p:pic>
    </p:spTree>
    <p:extLst>
      <p:ext uri="{BB962C8B-B14F-4D97-AF65-F5344CB8AC3E}">
        <p14:creationId xmlns:p14="http://schemas.microsoft.com/office/powerpoint/2010/main" val="17574068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E24F1AF-2048-2E5E-5FE6-E2D291EF60B7}"/>
              </a:ext>
            </a:extLst>
          </p:cNvPr>
          <p:cNvSpPr txBox="1">
            <a:spLocks/>
          </p:cNvSpPr>
          <p:nvPr/>
        </p:nvSpPr>
        <p:spPr>
          <a:xfrm>
            <a:off x="430865" y="166342"/>
            <a:ext cx="10515600" cy="90567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800" kern="1200">
                <a:solidFill>
                  <a:srgbClr val="DF6024"/>
                </a:solidFill>
                <a:latin typeface="BlissBold" panose="00000700000000000000" pitchFamily="2" charset="0"/>
                <a:ea typeface="+mj-ea"/>
                <a:cs typeface="+mj-cs"/>
              </a:defRPr>
            </a:lvl1pPr>
          </a:lstStyle>
          <a:p>
            <a:r>
              <a:rPr lang="en-GB" sz="4000"/>
              <a:t>Employer Benefits of Payroll Giving</a:t>
            </a:r>
          </a:p>
        </p:txBody>
      </p:sp>
      <p:sp>
        <p:nvSpPr>
          <p:cNvPr id="2" name="Content Placeholder 2">
            <a:extLst>
              <a:ext uri="{FF2B5EF4-FFF2-40B4-BE49-F238E27FC236}">
                <a16:creationId xmlns:a16="http://schemas.microsoft.com/office/drawing/2014/main" id="{A1206DC3-0168-E393-EBA1-84CA25EBD0A4}"/>
              </a:ext>
            </a:extLst>
          </p:cNvPr>
          <p:cNvSpPr txBox="1">
            <a:spLocks/>
          </p:cNvSpPr>
          <p:nvPr/>
        </p:nvSpPr>
        <p:spPr>
          <a:xfrm>
            <a:off x="209612" y="1160607"/>
            <a:ext cx="11802848" cy="472157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809625" indent="-542925">
              <a:spcAft>
                <a:spcPts val="1200"/>
              </a:spcAft>
              <a:buClr>
                <a:srgbClr val="DE6428"/>
              </a:buClr>
              <a:buFont typeface="Wingdings" panose="05000000000000000000" pitchFamily="2" charset="2"/>
              <a:buChar char="ü"/>
            </a:pPr>
            <a:r>
              <a:rPr lang="en-GB" sz="3200"/>
              <a:t>Direct support to charities and communities</a:t>
            </a:r>
          </a:p>
          <a:p>
            <a:pPr marL="809625" indent="-542925">
              <a:spcAft>
                <a:spcPts val="1200"/>
              </a:spcAft>
              <a:buClr>
                <a:srgbClr val="DE6428"/>
              </a:buClr>
              <a:buFont typeface="Wingdings" panose="05000000000000000000" pitchFamily="2" charset="2"/>
              <a:buChar char="ü"/>
            </a:pPr>
            <a:r>
              <a:rPr lang="en-GB" sz="3200"/>
              <a:t>Exposure for your charity partners </a:t>
            </a:r>
          </a:p>
          <a:p>
            <a:pPr marL="809625" indent="-542925">
              <a:spcAft>
                <a:spcPts val="1200"/>
              </a:spcAft>
              <a:buClr>
                <a:srgbClr val="DE6428"/>
              </a:buClr>
              <a:buFont typeface="Wingdings" panose="05000000000000000000" pitchFamily="2" charset="2"/>
              <a:buChar char="ü"/>
            </a:pPr>
            <a:r>
              <a:rPr lang="en-GB" sz="3200"/>
              <a:t>Boost employee engagement and improve organisational culture</a:t>
            </a:r>
          </a:p>
          <a:p>
            <a:pPr marL="809625" indent="-542925">
              <a:spcAft>
                <a:spcPts val="1200"/>
              </a:spcAft>
              <a:buClr>
                <a:srgbClr val="DE6428"/>
              </a:buClr>
              <a:buFont typeface="Wingdings" panose="05000000000000000000" pitchFamily="2" charset="2"/>
              <a:buChar char="ü"/>
            </a:pPr>
            <a:r>
              <a:rPr lang="en-GB" sz="3200"/>
              <a:t>Tangible demonstration of ethical business practices</a:t>
            </a:r>
          </a:p>
          <a:p>
            <a:pPr marL="809625" indent="-542925">
              <a:spcAft>
                <a:spcPts val="1200"/>
              </a:spcAft>
              <a:buClr>
                <a:srgbClr val="DE6428"/>
              </a:buClr>
              <a:buFont typeface="Wingdings" panose="05000000000000000000" pitchFamily="2" charset="2"/>
              <a:buChar char="ü"/>
            </a:pPr>
            <a:r>
              <a:rPr lang="en-GB" sz="3200"/>
              <a:t>Government recognised Quality Marks </a:t>
            </a:r>
          </a:p>
          <a:p>
            <a:pPr marL="809625" indent="-542925">
              <a:spcAft>
                <a:spcPts val="1200"/>
              </a:spcAft>
              <a:buClr>
                <a:srgbClr val="DE6428"/>
              </a:buClr>
              <a:buFont typeface="Wingdings" panose="05000000000000000000" pitchFamily="2" charset="2"/>
              <a:buChar char="ü"/>
            </a:pPr>
            <a:r>
              <a:rPr lang="en-GB" sz="3200"/>
              <a:t>Strengthens Corporate Social Responsibility</a:t>
            </a:r>
          </a:p>
          <a:p>
            <a:pPr marL="809625" indent="-542925">
              <a:spcAft>
                <a:spcPts val="1200"/>
              </a:spcAft>
              <a:buClr>
                <a:srgbClr val="DE6428"/>
              </a:buClr>
              <a:buFont typeface="Wingdings" panose="05000000000000000000" pitchFamily="2" charset="2"/>
              <a:buChar char="ü"/>
            </a:pPr>
            <a:r>
              <a:rPr lang="en-GB" sz="3200"/>
              <a:t>It’s free!</a:t>
            </a:r>
          </a:p>
        </p:txBody>
      </p:sp>
    </p:spTree>
    <p:extLst>
      <p:ext uri="{BB962C8B-B14F-4D97-AF65-F5344CB8AC3E}">
        <p14:creationId xmlns:p14="http://schemas.microsoft.com/office/powerpoint/2010/main" val="28775250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up of a building&#10;&#10;Description automatically generated">
            <a:extLst>
              <a:ext uri="{FF2B5EF4-FFF2-40B4-BE49-F238E27FC236}">
                <a16:creationId xmlns:a16="http://schemas.microsoft.com/office/drawing/2014/main" id="{33BBCAF4-9234-8724-D6E3-06620E938B48}"/>
              </a:ext>
            </a:extLst>
          </p:cNvPr>
          <p:cNvPicPr>
            <a:picLocks noChangeAspect="1"/>
          </p:cNvPicPr>
          <p:nvPr/>
        </p:nvPicPr>
        <p:blipFill rotWithShape="1">
          <a:blip r:embed="rId3" cstate="print">
            <a:alphaModFix amt="35000"/>
            <a:extLst>
              <a:ext uri="{28A0092B-C50C-407E-A947-70E740481C1C}">
                <a14:useLocalDpi xmlns:a14="http://schemas.microsoft.com/office/drawing/2010/main" val="0"/>
              </a:ext>
            </a:extLst>
          </a:blip>
          <a:srcRect l="1172" t="25992" r="1172"/>
          <a:stretch/>
        </p:blipFill>
        <p:spPr>
          <a:xfrm>
            <a:off x="0" y="-1"/>
            <a:ext cx="12192000" cy="6144707"/>
          </a:xfrm>
          <a:prstGeom prst="rect">
            <a:avLst/>
          </a:prstGeom>
        </p:spPr>
      </p:pic>
      <p:sp>
        <p:nvSpPr>
          <p:cNvPr id="3" name="Content Placeholder 2"/>
          <p:cNvSpPr>
            <a:spLocks noGrp="1"/>
          </p:cNvSpPr>
          <p:nvPr>
            <p:ph idx="1"/>
          </p:nvPr>
        </p:nvSpPr>
        <p:spPr>
          <a:xfrm>
            <a:off x="256674" y="1160607"/>
            <a:ext cx="11646568" cy="4742888"/>
          </a:xfrm>
        </p:spPr>
        <p:txBody>
          <a:bodyPr>
            <a:normAutofit/>
          </a:bodyPr>
          <a:lstStyle/>
          <a:p>
            <a:pPr marL="809625" indent="-542925">
              <a:spcAft>
                <a:spcPts val="1200"/>
              </a:spcAft>
              <a:buClr>
                <a:srgbClr val="DE6428"/>
              </a:buClr>
              <a:buFont typeface="Wingdings" panose="05000000000000000000" pitchFamily="2" charset="2"/>
              <a:buChar char="ü"/>
            </a:pPr>
            <a:endParaRPr lang="en-GB"/>
          </a:p>
          <a:p>
            <a:pPr marL="809625" indent="-542925">
              <a:spcAft>
                <a:spcPts val="1200"/>
              </a:spcAft>
              <a:buClr>
                <a:srgbClr val="DE6428"/>
              </a:buClr>
              <a:buFont typeface="Wingdings" panose="05000000000000000000" pitchFamily="2" charset="2"/>
              <a:buChar char="ü"/>
            </a:pPr>
            <a:endParaRPr lang="en-GB"/>
          </a:p>
          <a:p>
            <a:pPr marL="266700" indent="0">
              <a:spcAft>
                <a:spcPts val="1200"/>
              </a:spcAft>
              <a:buClr>
                <a:srgbClr val="DE6428"/>
              </a:buClr>
              <a:buNone/>
            </a:pPr>
            <a:endParaRPr lang="en-GB"/>
          </a:p>
          <a:p>
            <a:endParaRPr lang="en-GB"/>
          </a:p>
        </p:txBody>
      </p:sp>
      <p:sp>
        <p:nvSpPr>
          <p:cNvPr id="9" name="Title 1">
            <a:extLst>
              <a:ext uri="{FF2B5EF4-FFF2-40B4-BE49-F238E27FC236}">
                <a16:creationId xmlns:a16="http://schemas.microsoft.com/office/drawing/2014/main" id="{E02ABA8E-FEA7-405C-ACF0-0BA25D92223D}"/>
              </a:ext>
            </a:extLst>
          </p:cNvPr>
          <p:cNvSpPr txBox="1">
            <a:spLocks/>
          </p:cNvSpPr>
          <p:nvPr/>
        </p:nvSpPr>
        <p:spPr>
          <a:xfrm>
            <a:off x="416440" y="0"/>
            <a:ext cx="104400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800" kern="1200">
                <a:solidFill>
                  <a:srgbClr val="DF6024"/>
                </a:solidFill>
                <a:latin typeface="BlissBold" panose="00000700000000000000" pitchFamily="2" charset="0"/>
                <a:ea typeface="+mj-ea"/>
                <a:cs typeface="+mj-cs"/>
              </a:defRPr>
            </a:lvl1pPr>
          </a:lstStyle>
          <a:p>
            <a:r>
              <a:rPr lang="en-GB" sz="4000"/>
              <a:t>Employer Testimonial</a:t>
            </a:r>
          </a:p>
        </p:txBody>
      </p:sp>
      <p:sp>
        <p:nvSpPr>
          <p:cNvPr id="4" name="TextBox 3">
            <a:extLst>
              <a:ext uri="{FF2B5EF4-FFF2-40B4-BE49-F238E27FC236}">
                <a16:creationId xmlns:a16="http://schemas.microsoft.com/office/drawing/2014/main" id="{F0B99B3B-A435-72C6-10E3-14E0CABBC219}"/>
              </a:ext>
            </a:extLst>
          </p:cNvPr>
          <p:cNvSpPr txBox="1"/>
          <p:nvPr/>
        </p:nvSpPr>
        <p:spPr>
          <a:xfrm>
            <a:off x="1468600" y="1513207"/>
            <a:ext cx="9387840" cy="3785652"/>
          </a:xfrm>
          <a:prstGeom prst="rect">
            <a:avLst/>
          </a:prstGeom>
          <a:noFill/>
        </p:spPr>
        <p:txBody>
          <a:bodyPr wrap="square">
            <a:spAutoFit/>
          </a:bodyPr>
          <a:lstStyle/>
          <a:p>
            <a:pPr marL="0" indent="0">
              <a:buNone/>
            </a:pPr>
            <a:r>
              <a:rPr lang="en-GB" sz="2400" i="1">
                <a:solidFill>
                  <a:schemeClr val="tx1">
                    <a:lumMod val="65000"/>
                    <a:lumOff val="35000"/>
                  </a:schemeClr>
                </a:solidFill>
              </a:rPr>
              <a:t>“We set up Payroll Giving for our 45,000 team members in 2017, it was an easy process and it’s simple to run. Our team have wholeheartedly embraced giving from their pay, with HOPG doing a brilliant job sharing the message across our 1,700 pubs, bars and restaurants across the UK. </a:t>
            </a:r>
          </a:p>
          <a:p>
            <a:pPr marL="0" indent="0">
              <a:buNone/>
            </a:pPr>
            <a:endParaRPr lang="en-GB" sz="2400" i="1">
              <a:solidFill>
                <a:schemeClr val="tx1">
                  <a:lumMod val="65000"/>
                  <a:lumOff val="35000"/>
                </a:schemeClr>
              </a:solidFill>
            </a:endParaRPr>
          </a:p>
          <a:p>
            <a:pPr marL="0" indent="0">
              <a:buNone/>
            </a:pPr>
            <a:r>
              <a:rPr lang="en-GB" sz="2400" i="1">
                <a:solidFill>
                  <a:schemeClr val="tx1">
                    <a:lumMod val="65000"/>
                    <a:lumOff val="35000"/>
                  </a:schemeClr>
                </a:solidFill>
              </a:rPr>
              <a:t>We’re delighted to offer the scheme and would encourage any</a:t>
            </a:r>
          </a:p>
          <a:p>
            <a:pPr marL="0" indent="0">
              <a:buNone/>
            </a:pPr>
            <a:r>
              <a:rPr lang="en-GB" sz="2400" i="1">
                <a:solidFill>
                  <a:schemeClr val="tx1">
                    <a:lumMod val="65000"/>
                    <a:lumOff val="35000"/>
                  </a:schemeClr>
                </a:solidFill>
              </a:rPr>
              <a:t>other employers to provide it for their teams too, it’s a win win!”</a:t>
            </a:r>
          </a:p>
          <a:p>
            <a:pPr marL="0" indent="0">
              <a:buNone/>
            </a:pPr>
            <a:endParaRPr lang="en-GB" sz="1600" i="1">
              <a:solidFill>
                <a:schemeClr val="tx1">
                  <a:lumMod val="65000"/>
                  <a:lumOff val="35000"/>
                </a:schemeClr>
              </a:solidFill>
            </a:endParaRPr>
          </a:p>
          <a:p>
            <a:r>
              <a:rPr lang="en-GB" sz="1600">
                <a:solidFill>
                  <a:schemeClr val="tx1">
                    <a:lumMod val="65000"/>
                    <a:lumOff val="35000"/>
                  </a:schemeClr>
                </a:solidFill>
              </a:rPr>
              <a:t>LAUREN FARRELL</a:t>
            </a:r>
          </a:p>
          <a:p>
            <a:r>
              <a:rPr lang="en-GB" sz="1600">
                <a:solidFill>
                  <a:schemeClr val="tx1">
                    <a:lumMod val="65000"/>
                    <a:lumOff val="35000"/>
                  </a:schemeClr>
                </a:solidFill>
              </a:rPr>
              <a:t>Reward &amp; Policy Manager</a:t>
            </a:r>
          </a:p>
          <a:p>
            <a:r>
              <a:rPr lang="en-GB" sz="1600">
                <a:solidFill>
                  <a:schemeClr val="tx1">
                    <a:lumMod val="65000"/>
                    <a:lumOff val="35000"/>
                  </a:schemeClr>
                </a:solidFill>
              </a:rPr>
              <a:t>Mitchells &amp; Butlers</a:t>
            </a:r>
            <a:r>
              <a:rPr lang="en-GB" sz="2400" i="1"/>
              <a:t> </a:t>
            </a:r>
            <a:endParaRPr lang="en-GB" sz="1600"/>
          </a:p>
        </p:txBody>
      </p:sp>
    </p:spTree>
    <p:extLst>
      <p:ext uri="{BB962C8B-B14F-4D97-AF65-F5344CB8AC3E}">
        <p14:creationId xmlns:p14="http://schemas.microsoft.com/office/powerpoint/2010/main" val="1855959379"/>
      </p:ext>
    </p:extLst>
  </p:cSld>
  <p:clrMapOvr>
    <a:masterClrMapping/>
  </p:clrMapOvr>
</p:sld>
</file>

<file path=ppt/theme/theme1.xml><?xml version="1.0" encoding="utf-8"?>
<a:theme xmlns:a="http://schemas.openxmlformats.org/drawingml/2006/main" name="1_AGM 6.1.17">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838d649a-8454-4307-bdcc-30b83e01de09">
      <Terms xmlns="http://schemas.microsoft.com/office/infopath/2007/PartnerControls"/>
    </lcf76f155ced4ddcb4097134ff3c332f>
    <TaxCatchAll xmlns="4afd4cea-ef8d-47da-b0d6-11e79cbc9f9d"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ED9D9CC9553D64AAD1217136AF4F2EF" ma:contentTypeVersion="18" ma:contentTypeDescription="Create a new document." ma:contentTypeScope="" ma:versionID="82e9cdafe62cfe0f1a28f80622f7b03b">
  <xsd:schema xmlns:xsd="http://www.w3.org/2001/XMLSchema" xmlns:xs="http://www.w3.org/2001/XMLSchema" xmlns:p="http://schemas.microsoft.com/office/2006/metadata/properties" xmlns:ns2="838d649a-8454-4307-bdcc-30b83e01de09" xmlns:ns3="4afd4cea-ef8d-47da-b0d6-11e79cbc9f9d" targetNamespace="http://schemas.microsoft.com/office/2006/metadata/properties" ma:root="true" ma:fieldsID="797fbf286e8733079702e7486114eed1" ns2:_="" ns3:_="">
    <xsd:import namespace="838d649a-8454-4307-bdcc-30b83e01de09"/>
    <xsd:import namespace="4afd4cea-ef8d-47da-b0d6-11e79cbc9f9d"/>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38d649a-8454-4307-bdcc-30b83e01de0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39e71eee-2a9f-4eb6-a4c7-a1fe6911f89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afd4cea-ef8d-47da-b0d6-11e79cbc9f9d"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0ab913e6-dfb3-42e4-9854-2ae5b6fde379}" ma:internalName="TaxCatchAll" ma:showField="CatchAllData" ma:web="4afd4cea-ef8d-47da-b0d6-11e79cbc9f9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E24B442-F093-4938-BD65-55ABF749E603}">
  <ds:schemaRefs>
    <ds:schemaRef ds:uri="http://schemas.microsoft.com/office/2006/documentManagement/types"/>
    <ds:schemaRef ds:uri="http://purl.org/dc/elements/1.1/"/>
    <ds:schemaRef ds:uri="http://schemas.microsoft.com/office/2006/metadata/properties"/>
    <ds:schemaRef ds:uri="http://schemas.openxmlformats.org/package/2006/metadata/core-properties"/>
    <ds:schemaRef ds:uri="http://www.w3.org/XML/1998/namespace"/>
    <ds:schemaRef ds:uri="4afd4cea-ef8d-47da-b0d6-11e79cbc9f9d"/>
    <ds:schemaRef ds:uri="http://purl.org/dc/terms/"/>
    <ds:schemaRef ds:uri="http://purl.org/dc/dcmitype/"/>
    <ds:schemaRef ds:uri="838d649a-8454-4307-bdcc-30b83e01de09"/>
    <ds:schemaRef ds:uri="http://schemas.microsoft.com/office/infopath/2007/PartnerControls"/>
  </ds:schemaRefs>
</ds:datastoreItem>
</file>

<file path=customXml/itemProps2.xml><?xml version="1.0" encoding="utf-8"?>
<ds:datastoreItem xmlns:ds="http://schemas.openxmlformats.org/officeDocument/2006/customXml" ds:itemID="{7A1C0065-B841-4DEE-BA3A-7E1CCA336D5A}">
  <ds:schemaRefs>
    <ds:schemaRef ds:uri="http://schemas.microsoft.com/sharepoint/v3/contenttype/forms"/>
  </ds:schemaRefs>
</ds:datastoreItem>
</file>

<file path=customXml/itemProps3.xml><?xml version="1.0" encoding="utf-8"?>
<ds:datastoreItem xmlns:ds="http://schemas.openxmlformats.org/officeDocument/2006/customXml" ds:itemID="{72C4F2F0-346D-4FA3-B5E0-E415EA2A868A}">
  <ds:schemaRefs>
    <ds:schemaRef ds:uri="4afd4cea-ef8d-47da-b0d6-11e79cbc9f9d"/>
    <ds:schemaRef ds:uri="838d649a-8454-4307-bdcc-30b83e01de0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597</TotalTime>
  <Words>1586</Words>
  <Application>Microsoft Macintosh PowerPoint</Application>
  <PresentationFormat>Widescreen</PresentationFormat>
  <Paragraphs>183</Paragraphs>
  <Slides>12</Slides>
  <Notes>12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Archivo</vt:lpstr>
      <vt:lpstr>Arial</vt:lpstr>
      <vt:lpstr>BlissBold</vt:lpstr>
      <vt:lpstr>Calibri</vt:lpstr>
      <vt:lpstr>Söhne</vt:lpstr>
      <vt:lpstr>SourceSerifVariable</vt:lpstr>
      <vt:lpstr>Wingdings</vt:lpstr>
      <vt:lpstr>1_AGM 6.1.17</vt:lpstr>
      <vt:lpstr>PowerPoint Presentation</vt:lpstr>
      <vt:lpstr>Hands On Payroll Giving</vt:lpstr>
      <vt:lpstr>What is Payroll Giving?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Penny Tapping</dc:creator>
  <cp:lastModifiedBy>BARBER Rachel</cp:lastModifiedBy>
  <cp:revision>5</cp:revision>
  <cp:lastPrinted>2019-03-20T16:57:27Z</cp:lastPrinted>
  <dcterms:created xsi:type="dcterms:W3CDTF">2018-02-27T13:24:42Z</dcterms:created>
  <dcterms:modified xsi:type="dcterms:W3CDTF">2025-01-15T15:28:59Z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0x0101001ED9D9CC9553D64AAD1217136AF4F2EF</vt:lpwstr>
  </property>
  <property fmtid="{D5CDD505-2E9C-101B-9397-08002B2CF9AE}" pid="3" name="MediaServiceImageTags">
    <vt:lpwstr/>
  </property>
</Properties>
</file>